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09" r:id="rId1"/>
    <p:sldMasterId id="2147483720" r:id="rId2"/>
  </p:sldMasterIdLst>
  <p:notesMasterIdLst>
    <p:notesMasterId r:id="rId19"/>
  </p:notesMasterIdLst>
  <p:handoutMasterIdLst>
    <p:handoutMasterId r:id="rId20"/>
  </p:handoutMasterIdLst>
  <p:sldIdLst>
    <p:sldId id="263" r:id="rId3"/>
    <p:sldId id="266" r:id="rId4"/>
    <p:sldId id="267" r:id="rId5"/>
    <p:sldId id="264" r:id="rId6"/>
    <p:sldId id="298" r:id="rId7"/>
    <p:sldId id="283" r:id="rId8"/>
    <p:sldId id="303" r:id="rId9"/>
    <p:sldId id="301" r:id="rId10"/>
    <p:sldId id="302" r:id="rId11"/>
    <p:sldId id="299" r:id="rId12"/>
    <p:sldId id="300" r:id="rId13"/>
    <p:sldId id="304" r:id="rId14"/>
    <p:sldId id="305" r:id="rId15"/>
    <p:sldId id="306" r:id="rId16"/>
    <p:sldId id="307" r:id="rId17"/>
    <p:sldId id="265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0B3B5FAB-78C1-4277-BD97-B6D795D52B4F}">
          <p14:sldIdLst>
            <p14:sldId id="263"/>
            <p14:sldId id="266"/>
            <p14:sldId id="267"/>
            <p14:sldId id="264"/>
            <p14:sldId id="298"/>
            <p14:sldId id="283"/>
            <p14:sldId id="303"/>
            <p14:sldId id="301"/>
            <p14:sldId id="302"/>
            <p14:sldId id="299"/>
            <p14:sldId id="300"/>
            <p14:sldId id="304"/>
            <p14:sldId id="305"/>
            <p14:sldId id="306"/>
            <p14:sldId id="307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9CD1"/>
    <a:srgbClr val="EAEAEA"/>
    <a:srgbClr val="75A4DC"/>
    <a:srgbClr val="E4E4E4"/>
    <a:srgbClr val="649DCF"/>
    <a:srgbClr val="1B2259"/>
    <a:srgbClr val="929292"/>
    <a:srgbClr val="709FD5"/>
    <a:srgbClr val="3B3B39"/>
    <a:srgbClr val="DFE6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18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05BA36-0F62-4C4F-9D8F-403CB3E180A7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47772D08-39EF-4C73-AAA7-7607CC4096A7}">
      <dgm:prSet phldrT="[Text]" custT="1"/>
      <dgm:spPr/>
      <dgm:t>
        <a:bodyPr/>
        <a:lstStyle/>
        <a:p>
          <a:endParaRPr lang="de-DE" sz="2000" dirty="0" smtClean="0"/>
        </a:p>
        <a:p>
          <a:endParaRPr lang="de-DE" sz="2000" dirty="0" smtClean="0"/>
        </a:p>
        <a:p>
          <a:r>
            <a:rPr lang="de-DE" sz="1600" dirty="0" smtClean="0"/>
            <a:t>Zufriedenheit</a:t>
          </a:r>
          <a:endParaRPr lang="de-DE" sz="1600" dirty="0"/>
        </a:p>
      </dgm:t>
    </dgm:pt>
    <dgm:pt modelId="{378A7BD0-535D-49A2-9E35-479683A84F28}" type="parTrans" cxnId="{51FBAF93-0BEF-4DA2-A679-23CF481F1CE9}">
      <dgm:prSet/>
      <dgm:spPr/>
      <dgm:t>
        <a:bodyPr/>
        <a:lstStyle/>
        <a:p>
          <a:endParaRPr lang="de-DE"/>
        </a:p>
      </dgm:t>
    </dgm:pt>
    <dgm:pt modelId="{DFA164C1-A7BB-44BE-98DE-BCE9CB532B27}" type="sibTrans" cxnId="{51FBAF93-0BEF-4DA2-A679-23CF481F1CE9}">
      <dgm:prSet/>
      <dgm:spPr/>
      <dgm:t>
        <a:bodyPr/>
        <a:lstStyle/>
        <a:p>
          <a:endParaRPr lang="de-DE"/>
        </a:p>
      </dgm:t>
    </dgm:pt>
    <dgm:pt modelId="{6022B7DD-0825-4B97-A0B9-B6D00126DA2A}">
      <dgm:prSet phldrT="[Text]" custT="1"/>
      <dgm:spPr/>
      <dgm:t>
        <a:bodyPr/>
        <a:lstStyle/>
        <a:p>
          <a:r>
            <a:rPr lang="de-DE" sz="1600" dirty="0" smtClean="0"/>
            <a:t>Effizienz</a:t>
          </a:r>
          <a:endParaRPr lang="de-DE" sz="1600" dirty="0"/>
        </a:p>
      </dgm:t>
    </dgm:pt>
    <dgm:pt modelId="{548879BF-8D5B-4479-B0B3-A5DF403D771A}" type="parTrans" cxnId="{89DF3336-1A99-4E75-8C13-90999EA757B8}">
      <dgm:prSet/>
      <dgm:spPr/>
      <dgm:t>
        <a:bodyPr/>
        <a:lstStyle/>
        <a:p>
          <a:endParaRPr lang="de-DE"/>
        </a:p>
      </dgm:t>
    </dgm:pt>
    <dgm:pt modelId="{8212A993-163C-4AA0-96EF-972496EDE987}" type="sibTrans" cxnId="{89DF3336-1A99-4E75-8C13-90999EA757B8}">
      <dgm:prSet/>
      <dgm:spPr/>
      <dgm:t>
        <a:bodyPr/>
        <a:lstStyle/>
        <a:p>
          <a:endParaRPr lang="de-DE"/>
        </a:p>
      </dgm:t>
    </dgm:pt>
    <dgm:pt modelId="{175563A1-D970-4ABD-98B8-BDF7C19CCE94}">
      <dgm:prSet phldrT="[Text]" custT="1"/>
      <dgm:spPr/>
      <dgm:t>
        <a:bodyPr/>
        <a:lstStyle/>
        <a:p>
          <a:r>
            <a:rPr lang="de-DE" sz="1600" dirty="0" smtClean="0"/>
            <a:t>Effektivität</a:t>
          </a:r>
          <a:endParaRPr lang="de-DE" sz="1600" dirty="0"/>
        </a:p>
      </dgm:t>
    </dgm:pt>
    <dgm:pt modelId="{A8717C3C-8C40-45D2-B345-A5970D64958E}" type="parTrans" cxnId="{C837EBF4-1B50-40E3-8983-3CDA06DAE7DD}">
      <dgm:prSet/>
      <dgm:spPr/>
      <dgm:t>
        <a:bodyPr/>
        <a:lstStyle/>
        <a:p>
          <a:endParaRPr lang="de-DE"/>
        </a:p>
      </dgm:t>
    </dgm:pt>
    <dgm:pt modelId="{B9A54129-7807-4D85-A9BA-32B72462197B}" type="sibTrans" cxnId="{C837EBF4-1B50-40E3-8983-3CDA06DAE7DD}">
      <dgm:prSet/>
      <dgm:spPr/>
      <dgm:t>
        <a:bodyPr/>
        <a:lstStyle/>
        <a:p>
          <a:endParaRPr lang="de-DE"/>
        </a:p>
      </dgm:t>
    </dgm:pt>
    <dgm:pt modelId="{66AA6D49-4157-4D0F-BA56-63C9C67F3BDB}" type="pres">
      <dgm:prSet presAssocID="{7405BA36-0F62-4C4F-9D8F-403CB3E180A7}" presName="Name0" presStyleCnt="0">
        <dgm:presLayoutVars>
          <dgm:dir/>
          <dgm:animLvl val="lvl"/>
          <dgm:resizeHandles val="exact"/>
        </dgm:presLayoutVars>
      </dgm:prSet>
      <dgm:spPr/>
    </dgm:pt>
    <dgm:pt modelId="{12474141-74DD-4F96-B4F8-A5B5F0B8F44D}" type="pres">
      <dgm:prSet presAssocID="{47772D08-39EF-4C73-AAA7-7607CC4096A7}" presName="Name8" presStyleCnt="0"/>
      <dgm:spPr/>
    </dgm:pt>
    <dgm:pt modelId="{6D393B02-C9A3-43F0-A9E6-DEE7F92AF84D}" type="pres">
      <dgm:prSet presAssocID="{47772D08-39EF-4C73-AAA7-7607CC4096A7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C27D491-05C1-4451-A52E-147A64F71D1F}" type="pres">
      <dgm:prSet presAssocID="{47772D08-39EF-4C73-AAA7-7607CC4096A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31CC5E2-674F-4FA5-BC0A-E1B9E9CAC686}" type="pres">
      <dgm:prSet presAssocID="{6022B7DD-0825-4B97-A0B9-B6D00126DA2A}" presName="Name8" presStyleCnt="0"/>
      <dgm:spPr/>
    </dgm:pt>
    <dgm:pt modelId="{F5A83CCC-A8EB-4801-B715-2454AECFED42}" type="pres">
      <dgm:prSet presAssocID="{6022B7DD-0825-4B97-A0B9-B6D00126DA2A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4A28063-020C-4F00-B013-5694418BDC89}" type="pres">
      <dgm:prSet presAssocID="{6022B7DD-0825-4B97-A0B9-B6D00126DA2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819FEA4-1EC5-4A3D-8818-1FECF51628DD}" type="pres">
      <dgm:prSet presAssocID="{175563A1-D970-4ABD-98B8-BDF7C19CCE94}" presName="Name8" presStyleCnt="0"/>
      <dgm:spPr/>
    </dgm:pt>
    <dgm:pt modelId="{B996D2E9-61D6-4A88-ADE9-EC1425E1FACF}" type="pres">
      <dgm:prSet presAssocID="{175563A1-D970-4ABD-98B8-BDF7C19CCE94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246CD79-0CDC-4A29-951B-B9EEC596EF66}" type="pres">
      <dgm:prSet presAssocID="{175563A1-D970-4ABD-98B8-BDF7C19CCE9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54401A9F-DE38-47BC-A2FF-A489884E8B08}" type="presOf" srcId="{6022B7DD-0825-4B97-A0B9-B6D00126DA2A}" destId="{F5A83CCC-A8EB-4801-B715-2454AECFED42}" srcOrd="0" destOrd="0" presId="urn:microsoft.com/office/officeart/2005/8/layout/pyramid1"/>
    <dgm:cxn modelId="{51FBAF93-0BEF-4DA2-A679-23CF481F1CE9}" srcId="{7405BA36-0F62-4C4F-9D8F-403CB3E180A7}" destId="{47772D08-39EF-4C73-AAA7-7607CC4096A7}" srcOrd="0" destOrd="0" parTransId="{378A7BD0-535D-49A2-9E35-479683A84F28}" sibTransId="{DFA164C1-A7BB-44BE-98DE-BCE9CB532B27}"/>
    <dgm:cxn modelId="{C837EBF4-1B50-40E3-8983-3CDA06DAE7DD}" srcId="{7405BA36-0F62-4C4F-9D8F-403CB3E180A7}" destId="{175563A1-D970-4ABD-98B8-BDF7C19CCE94}" srcOrd="2" destOrd="0" parTransId="{A8717C3C-8C40-45D2-B345-A5970D64958E}" sibTransId="{B9A54129-7807-4D85-A9BA-32B72462197B}"/>
    <dgm:cxn modelId="{A99393F4-799E-449E-AB4C-570407F270CF}" type="presOf" srcId="{7405BA36-0F62-4C4F-9D8F-403CB3E180A7}" destId="{66AA6D49-4157-4D0F-BA56-63C9C67F3BDB}" srcOrd="0" destOrd="0" presId="urn:microsoft.com/office/officeart/2005/8/layout/pyramid1"/>
    <dgm:cxn modelId="{87DB4A98-3DD3-4517-8411-574AAE7D6B6B}" type="presOf" srcId="{175563A1-D970-4ABD-98B8-BDF7C19CCE94}" destId="{B996D2E9-61D6-4A88-ADE9-EC1425E1FACF}" srcOrd="0" destOrd="0" presId="urn:microsoft.com/office/officeart/2005/8/layout/pyramid1"/>
    <dgm:cxn modelId="{BA13D924-D5D2-4FB6-B221-A7F27BDEFD0F}" type="presOf" srcId="{175563A1-D970-4ABD-98B8-BDF7C19CCE94}" destId="{1246CD79-0CDC-4A29-951B-B9EEC596EF66}" srcOrd="1" destOrd="0" presId="urn:microsoft.com/office/officeart/2005/8/layout/pyramid1"/>
    <dgm:cxn modelId="{59017D34-EFA0-4D37-96B3-1A1BBB56FDBA}" type="presOf" srcId="{47772D08-39EF-4C73-AAA7-7607CC4096A7}" destId="{6D393B02-C9A3-43F0-A9E6-DEE7F92AF84D}" srcOrd="0" destOrd="0" presId="urn:microsoft.com/office/officeart/2005/8/layout/pyramid1"/>
    <dgm:cxn modelId="{5B49774B-F3D7-49A2-B973-740AC38CF10B}" type="presOf" srcId="{47772D08-39EF-4C73-AAA7-7607CC4096A7}" destId="{AC27D491-05C1-4451-A52E-147A64F71D1F}" srcOrd="1" destOrd="0" presId="urn:microsoft.com/office/officeart/2005/8/layout/pyramid1"/>
    <dgm:cxn modelId="{89DF3336-1A99-4E75-8C13-90999EA757B8}" srcId="{7405BA36-0F62-4C4F-9D8F-403CB3E180A7}" destId="{6022B7DD-0825-4B97-A0B9-B6D00126DA2A}" srcOrd="1" destOrd="0" parTransId="{548879BF-8D5B-4479-B0B3-A5DF403D771A}" sibTransId="{8212A993-163C-4AA0-96EF-972496EDE987}"/>
    <dgm:cxn modelId="{6A427F70-85F4-4CF9-9CE5-00CBE3ACCCB0}" type="presOf" srcId="{6022B7DD-0825-4B97-A0B9-B6D00126DA2A}" destId="{C4A28063-020C-4F00-B013-5694418BDC89}" srcOrd="1" destOrd="0" presId="urn:microsoft.com/office/officeart/2005/8/layout/pyramid1"/>
    <dgm:cxn modelId="{63776BFF-D1AF-4449-9304-66BEE6D9ADA6}" type="presParOf" srcId="{66AA6D49-4157-4D0F-BA56-63C9C67F3BDB}" destId="{12474141-74DD-4F96-B4F8-A5B5F0B8F44D}" srcOrd="0" destOrd="0" presId="urn:microsoft.com/office/officeart/2005/8/layout/pyramid1"/>
    <dgm:cxn modelId="{17C98440-B79F-4A74-9C05-379E4B91EC57}" type="presParOf" srcId="{12474141-74DD-4F96-B4F8-A5B5F0B8F44D}" destId="{6D393B02-C9A3-43F0-A9E6-DEE7F92AF84D}" srcOrd="0" destOrd="0" presId="urn:microsoft.com/office/officeart/2005/8/layout/pyramid1"/>
    <dgm:cxn modelId="{05AABA75-00A2-42D4-9E8A-F5162BB5E520}" type="presParOf" srcId="{12474141-74DD-4F96-B4F8-A5B5F0B8F44D}" destId="{AC27D491-05C1-4451-A52E-147A64F71D1F}" srcOrd="1" destOrd="0" presId="urn:microsoft.com/office/officeart/2005/8/layout/pyramid1"/>
    <dgm:cxn modelId="{80BDE276-90DF-4035-AD70-66FE9223A5AD}" type="presParOf" srcId="{66AA6D49-4157-4D0F-BA56-63C9C67F3BDB}" destId="{C31CC5E2-674F-4FA5-BC0A-E1B9E9CAC686}" srcOrd="1" destOrd="0" presId="urn:microsoft.com/office/officeart/2005/8/layout/pyramid1"/>
    <dgm:cxn modelId="{DEA8621F-4E89-4ED8-8BAC-4D89EE14A391}" type="presParOf" srcId="{C31CC5E2-674F-4FA5-BC0A-E1B9E9CAC686}" destId="{F5A83CCC-A8EB-4801-B715-2454AECFED42}" srcOrd="0" destOrd="0" presId="urn:microsoft.com/office/officeart/2005/8/layout/pyramid1"/>
    <dgm:cxn modelId="{3D4FF7B2-10E1-42CE-A0D0-E8E7323BC71A}" type="presParOf" srcId="{C31CC5E2-674F-4FA5-BC0A-E1B9E9CAC686}" destId="{C4A28063-020C-4F00-B013-5694418BDC89}" srcOrd="1" destOrd="0" presId="urn:microsoft.com/office/officeart/2005/8/layout/pyramid1"/>
    <dgm:cxn modelId="{AB7D0B95-592B-4806-B048-7162BBF7E7A7}" type="presParOf" srcId="{66AA6D49-4157-4D0F-BA56-63C9C67F3BDB}" destId="{7819FEA4-1EC5-4A3D-8818-1FECF51628DD}" srcOrd="2" destOrd="0" presId="urn:microsoft.com/office/officeart/2005/8/layout/pyramid1"/>
    <dgm:cxn modelId="{BBC2CF38-79F2-4DAF-A523-700B6DB31207}" type="presParOf" srcId="{7819FEA4-1EC5-4A3D-8818-1FECF51628DD}" destId="{B996D2E9-61D6-4A88-ADE9-EC1425E1FACF}" srcOrd="0" destOrd="0" presId="urn:microsoft.com/office/officeart/2005/8/layout/pyramid1"/>
    <dgm:cxn modelId="{ABA29DD5-DD41-4AD6-8CC0-65BEFA03DB0A}" type="presParOf" srcId="{7819FEA4-1EC5-4A3D-8818-1FECF51628DD}" destId="{1246CD79-0CDC-4A29-951B-B9EEC596EF6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393B02-C9A3-43F0-A9E6-DEE7F92AF84D}">
      <dsp:nvSpPr>
        <dsp:cNvPr id="0" name=""/>
        <dsp:cNvSpPr/>
      </dsp:nvSpPr>
      <dsp:spPr>
        <a:xfrm>
          <a:off x="1473112" y="0"/>
          <a:ext cx="1473112" cy="1264411"/>
        </a:xfrm>
        <a:prstGeom prst="trapezoid">
          <a:avLst>
            <a:gd name="adj" fmla="val 5825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Zufriedenheit</a:t>
          </a:r>
          <a:endParaRPr lang="de-DE" sz="1600" kern="1200" dirty="0"/>
        </a:p>
      </dsp:txBody>
      <dsp:txXfrm>
        <a:off x="1473112" y="0"/>
        <a:ext cx="1473112" cy="1264411"/>
      </dsp:txXfrm>
    </dsp:sp>
    <dsp:sp modelId="{F5A83CCC-A8EB-4801-B715-2454AECFED42}">
      <dsp:nvSpPr>
        <dsp:cNvPr id="0" name=""/>
        <dsp:cNvSpPr/>
      </dsp:nvSpPr>
      <dsp:spPr>
        <a:xfrm>
          <a:off x="736556" y="1264411"/>
          <a:ext cx="2946224" cy="1264411"/>
        </a:xfrm>
        <a:prstGeom prst="trapezoid">
          <a:avLst>
            <a:gd name="adj" fmla="val 5825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Effizienz</a:t>
          </a:r>
          <a:endParaRPr lang="de-DE" sz="1600" kern="1200" dirty="0"/>
        </a:p>
      </dsp:txBody>
      <dsp:txXfrm>
        <a:off x="1252145" y="1264411"/>
        <a:ext cx="1915046" cy="1264411"/>
      </dsp:txXfrm>
    </dsp:sp>
    <dsp:sp modelId="{B996D2E9-61D6-4A88-ADE9-EC1425E1FACF}">
      <dsp:nvSpPr>
        <dsp:cNvPr id="0" name=""/>
        <dsp:cNvSpPr/>
      </dsp:nvSpPr>
      <dsp:spPr>
        <a:xfrm>
          <a:off x="0" y="2528822"/>
          <a:ext cx="4419337" cy="1264411"/>
        </a:xfrm>
        <a:prstGeom prst="trapezoid">
          <a:avLst>
            <a:gd name="adj" fmla="val 5825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Effektivität</a:t>
          </a:r>
          <a:endParaRPr lang="de-DE" sz="1600" kern="1200" dirty="0"/>
        </a:p>
      </dsp:txBody>
      <dsp:txXfrm>
        <a:off x="773383" y="2528822"/>
        <a:ext cx="2872569" cy="12644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DD03B461-87B6-485D-B93B-C37A5E54EE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4D6B055-EB22-4996-964E-A9312135CF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508DC-2883-4710-9FC2-2787AD317AE3}" type="datetimeFigureOut">
              <a:rPr lang="de-DE" smtClean="0"/>
              <a:t>30.04.2024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0A5CDA9-C4AB-4975-9EB4-B67B3FD7C6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5137D1B-C512-40A4-8FEF-B2B0452C01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488EF4-C79C-414F-A1D2-ADFCC86A5C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4317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5ABFC-DF36-40BD-AAF1-94F5E0239129}" type="datetimeFigureOut">
              <a:rPr lang="de-DE" smtClean="0"/>
              <a:t>30.04.2024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252E3-9E50-4AA9-9B3E-FB11681104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0054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33. Konnten Sie nachvollziehen, dass hier nach einem Laborbefund gefiltert wurde?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34. Konnten Sie nachvollziehen, dass durch Klick auf das Auge der Laborbefund angezeigt wird?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48455-ACC2-4F6B-BB09-5391535AFA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57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35. Finden Sie die</a:t>
            </a:r>
            <a:r>
              <a:rPr lang="de-DE" baseline="0" dirty="0" smtClean="0"/>
              <a:t> Anzeige-Seite der Dokument verständlich und ansprechend?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36. Konnten Sie die Symbole über den Dokumenten nachvollziehen?</a:t>
            </a:r>
          </a:p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48455-ACC2-4F6B-BB09-5391535AFA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32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>
            <a:extLst>
              <a:ext uri="{FF2B5EF4-FFF2-40B4-BE49-F238E27FC236}">
                <a16:creationId xmlns:a16="http://schemas.microsoft.com/office/drawing/2014/main" id="{BD138E71-F126-48D0-A6F4-E93FE89D98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3584" y="2084009"/>
            <a:ext cx="9144000" cy="796342"/>
          </a:xfrm>
          <a:prstGeom prst="rect">
            <a:avLst/>
          </a:prstGeom>
        </p:spPr>
        <p:txBody>
          <a:bodyPr anchor="b"/>
          <a:lstStyle>
            <a:lvl1pPr algn="l">
              <a:defRPr sz="3200" b="1" baseline="0">
                <a:solidFill>
                  <a:srgbClr val="1B2259"/>
                </a:solidFill>
                <a:latin typeface="+mn-lt"/>
              </a:defRPr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15" name="Untertitel 2">
            <a:extLst>
              <a:ext uri="{FF2B5EF4-FFF2-40B4-BE49-F238E27FC236}">
                <a16:creationId xmlns:a16="http://schemas.microsoft.com/office/drawing/2014/main" id="{9EB514DE-56D3-47A4-A71F-93F8482FB8C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3584" y="3867510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rgbClr val="1B2259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Referent</a:t>
            </a:r>
            <a:br>
              <a:rPr lang="de-DE" dirty="0"/>
            </a:br>
            <a:r>
              <a:rPr lang="de-DE" dirty="0"/>
              <a:t>TT.MM.JJJJ</a:t>
            </a:r>
            <a:br>
              <a:rPr lang="de-DE" dirty="0"/>
            </a:br>
            <a:r>
              <a:rPr lang="de-DE" dirty="0"/>
              <a:t>Veranstaltung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7815CA8-2164-4E4C-80C8-7AD8A8016C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569" y="0"/>
            <a:ext cx="2526792" cy="192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824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6D34FC-1347-4F79-96BF-EA5EA4A62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480" y="1380375"/>
            <a:ext cx="10611288" cy="4402875"/>
          </a:xfrm>
          <a:prstGeom prst="rect">
            <a:avLst/>
          </a:prstGeom>
        </p:spPr>
        <p:txBody>
          <a:bodyPr/>
          <a:lstStyle>
            <a:lvl1pPr>
              <a:buNone/>
              <a:defRPr sz="2800"/>
            </a:lvl1pPr>
            <a:lvl2pPr>
              <a:buNone/>
              <a:defRPr sz="2400"/>
            </a:lvl2pPr>
            <a:lvl3pPr>
              <a:buNone/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68CAE08E-4CFA-4E76-AFCD-11E6A0D11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80" y="115251"/>
            <a:ext cx="10611288" cy="113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D27778C-4B24-419D-A87F-1C61A4C7EC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768" y="61460"/>
            <a:ext cx="1042232" cy="79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5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72695B0-2772-4C98-8F50-36259424FA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dirty="0" smtClean="0"/>
              <a:t>03.05.2024 | MIDIA-Hub-Symposium | Ines Leb</a:t>
            </a:r>
            <a:endParaRPr lang="de-DE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7E9ACFF6-12B6-4B3D-9F7D-5EEF7657C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479" y="1444902"/>
            <a:ext cx="10611289" cy="485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itelplatzhalter 1">
            <a:extLst>
              <a:ext uri="{FF2B5EF4-FFF2-40B4-BE49-F238E27FC236}">
                <a16:creationId xmlns:a16="http://schemas.microsoft.com/office/drawing/2014/main" id="{68CAE08E-4CFA-4E76-AFCD-11E6A0D11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80" y="115251"/>
            <a:ext cx="10611288" cy="113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60117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9D48F42E-D43B-43A4-9FFA-696FE3A3FD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8480" y="6500554"/>
            <a:ext cx="9525463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smtClean="0"/>
              <a:t>MIDIA-Hub-Symposium | Ines Leb</a:t>
            </a:r>
            <a:endParaRPr lang="de-DE" dirty="0"/>
          </a:p>
        </p:txBody>
      </p:sp>
      <p:sp>
        <p:nvSpPr>
          <p:cNvPr id="5" name="Titelplatzhalter 1">
            <a:extLst>
              <a:ext uri="{FF2B5EF4-FFF2-40B4-BE49-F238E27FC236}">
                <a16:creationId xmlns:a16="http://schemas.microsoft.com/office/drawing/2014/main" id="{68CAE08E-4CFA-4E76-AFCD-11E6A0D11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80" y="115251"/>
            <a:ext cx="10611288" cy="113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93414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9D48F42E-D43B-43A4-9FFA-696FE3A3FD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8480" y="6500554"/>
            <a:ext cx="9525463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smtClean="0"/>
              <a:t>MIDIA-Hub-Symposium | Ines Leb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1711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F29997DC-C38C-46A9-9D6D-864EB6B912D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38480" y="1463491"/>
            <a:ext cx="5220000" cy="48192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B2259"/>
                </a:solidFill>
              </a:defRPr>
            </a:lvl1pPr>
            <a:lvl2pPr>
              <a:defRPr>
                <a:solidFill>
                  <a:srgbClr val="1B2259"/>
                </a:solidFill>
              </a:defRPr>
            </a:lvl2pPr>
            <a:lvl3pPr>
              <a:defRPr>
                <a:solidFill>
                  <a:srgbClr val="1B2259"/>
                </a:solidFill>
              </a:defRPr>
            </a:lvl3pPr>
            <a:lvl4pPr>
              <a:defRPr>
                <a:solidFill>
                  <a:srgbClr val="1B2259"/>
                </a:solidFill>
              </a:defRPr>
            </a:lvl4pPr>
            <a:lvl5pPr>
              <a:defRPr>
                <a:solidFill>
                  <a:srgbClr val="1B2259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Inhaltsplatzhalter 3">
            <a:extLst>
              <a:ext uri="{FF2B5EF4-FFF2-40B4-BE49-F238E27FC236}">
                <a16:creationId xmlns:a16="http://schemas.microsoft.com/office/drawing/2014/main" id="{036EDAFB-A891-477D-8031-4AA5E943EA47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929768" y="1463491"/>
            <a:ext cx="5220000" cy="48192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B2259"/>
                </a:solidFill>
              </a:defRPr>
            </a:lvl1pPr>
            <a:lvl2pPr>
              <a:defRPr>
                <a:solidFill>
                  <a:srgbClr val="1B2259"/>
                </a:solidFill>
              </a:defRPr>
            </a:lvl2pPr>
            <a:lvl3pPr>
              <a:defRPr>
                <a:solidFill>
                  <a:srgbClr val="1B2259"/>
                </a:solidFill>
              </a:defRPr>
            </a:lvl3pPr>
            <a:lvl4pPr>
              <a:defRPr>
                <a:solidFill>
                  <a:srgbClr val="1B2259"/>
                </a:solidFill>
              </a:defRPr>
            </a:lvl4pPr>
            <a:lvl5pPr>
              <a:defRPr>
                <a:solidFill>
                  <a:srgbClr val="1B2259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48F42E-D43B-43A4-9FFA-696FE3A3FD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8480" y="6500554"/>
            <a:ext cx="9525463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smtClean="0"/>
              <a:t>MIDIA-Hub-Symposium | Ines Leb</a:t>
            </a:r>
            <a:endParaRPr lang="de-DE" dirty="0"/>
          </a:p>
        </p:txBody>
      </p:sp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68CAE08E-4CFA-4E76-AFCD-11E6A0D11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80" y="115251"/>
            <a:ext cx="10611288" cy="113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6808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4ED4380-ACED-49B1-BAD8-92FACDA55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80" y="115251"/>
            <a:ext cx="11135360" cy="113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E313620-8ECE-42CF-9BAA-6B0494237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8480" y="1508124"/>
            <a:ext cx="11135360" cy="4229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53A59184-D487-49B4-B794-1BA468179A83}"/>
              </a:ext>
            </a:extLst>
          </p:cNvPr>
          <p:cNvSpPr/>
          <p:nvPr userDrawn="1"/>
        </p:nvSpPr>
        <p:spPr>
          <a:xfrm>
            <a:off x="-8464" y="1363236"/>
            <a:ext cx="221673" cy="5497200"/>
          </a:xfrm>
          <a:prstGeom prst="rect">
            <a:avLst/>
          </a:prstGeom>
          <a:solidFill>
            <a:srgbClr val="6F9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DD21DF55-5312-421C-8D08-5A56F9C60C7A}"/>
              </a:ext>
            </a:extLst>
          </p:cNvPr>
          <p:cNvSpPr/>
          <p:nvPr userDrawn="1"/>
        </p:nvSpPr>
        <p:spPr>
          <a:xfrm>
            <a:off x="-8463" y="-3549"/>
            <a:ext cx="221673" cy="1368000"/>
          </a:xfrm>
          <a:prstGeom prst="rect">
            <a:avLst/>
          </a:prstGeom>
          <a:solidFill>
            <a:srgbClr val="1B22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15" name="Picture 2" descr="F:\Anträge\MIRACUM\Dissemination\Logo MII\Logo_MII_cmyk.jpg">
            <a:extLst>
              <a:ext uri="{FF2B5EF4-FFF2-40B4-BE49-F238E27FC236}">
                <a16:creationId xmlns:a16="http://schemas.microsoft.com/office/drawing/2014/main" id="{5D108DB8-C02E-4092-AA44-FB6533DB75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" y="6009201"/>
            <a:ext cx="1119703" cy="66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rafik 13" descr="Ein Bild, das Text enthält.&#10;&#10;Automatisch generierte Beschreibung">
            <a:extLst>
              <a:ext uri="{FF2B5EF4-FFF2-40B4-BE49-F238E27FC236}">
                <a16:creationId xmlns:a16="http://schemas.microsoft.com/office/drawing/2014/main" id="{33018C6F-2425-498A-8246-1C1A9EC639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2"/>
          <a:stretch/>
        </p:blipFill>
        <p:spPr>
          <a:xfrm>
            <a:off x="10749454" y="5799992"/>
            <a:ext cx="1336765" cy="102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812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7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B2259"/>
          </a:solidFill>
          <a:latin typeface="Calibri 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B225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B225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B225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B225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B22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48F42E-D43B-43A4-9FFA-696FE3A3FD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8480" y="6500554"/>
            <a:ext cx="9525463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smtClean="0"/>
              <a:t>MIDIA-Hub-Symposium | Ines Leb</a:t>
            </a:r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46B9B97-1298-4A1B-93E3-E436DBC49F6C}"/>
              </a:ext>
            </a:extLst>
          </p:cNvPr>
          <p:cNvSpPr/>
          <p:nvPr userDrawn="1"/>
        </p:nvSpPr>
        <p:spPr>
          <a:xfrm>
            <a:off x="-8464" y="1363236"/>
            <a:ext cx="221673" cy="5497200"/>
          </a:xfrm>
          <a:prstGeom prst="rect">
            <a:avLst/>
          </a:prstGeom>
          <a:solidFill>
            <a:srgbClr val="6F9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AF02620-E7C0-470D-AD8E-80E238EDCD70}"/>
              </a:ext>
            </a:extLst>
          </p:cNvPr>
          <p:cNvSpPr/>
          <p:nvPr userDrawn="1"/>
        </p:nvSpPr>
        <p:spPr>
          <a:xfrm>
            <a:off x="-8463" y="-3549"/>
            <a:ext cx="221673" cy="1368000"/>
          </a:xfrm>
          <a:prstGeom prst="rect">
            <a:avLst/>
          </a:prstGeom>
          <a:solidFill>
            <a:srgbClr val="1B22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98B6ACA9-E446-453E-AE82-870CC2D21E4F}"/>
              </a:ext>
            </a:extLst>
          </p:cNvPr>
          <p:cNvSpPr txBox="1">
            <a:spLocks/>
          </p:cNvSpPr>
          <p:nvPr userDrawn="1"/>
        </p:nvSpPr>
        <p:spPr>
          <a:xfrm>
            <a:off x="10499128" y="6523845"/>
            <a:ext cx="1088813" cy="32400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rgbClr val="1B225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DFDB8B2-950B-4C35-8EE3-3950EF06083E}" type="slidenum">
              <a:rPr lang="de-DE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algn="r"/>
              <a:t>‹Nr.›</a:t>
            </a:fld>
            <a:endParaRPr lang="de-DE" sz="12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7294AD4A-F723-4FE5-8335-29E669E80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8480" y="1465199"/>
            <a:ext cx="11049461" cy="4855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CFD9721-D87E-4972-9629-679AAA435FA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768" y="133177"/>
            <a:ext cx="1042232" cy="79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18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6" r:id="rId2"/>
    <p:sldLayoutId id="2147483727" r:id="rId3"/>
    <p:sldLayoutId id="2147483728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B2259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B225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B225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B225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B225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B22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F8D17973-6A64-4395-B510-70381E85E56B}"/>
              </a:ext>
            </a:extLst>
          </p:cNvPr>
          <p:cNvSpPr/>
          <p:nvPr/>
        </p:nvSpPr>
        <p:spPr>
          <a:xfrm>
            <a:off x="1683395" y="1334732"/>
            <a:ext cx="8984609" cy="4445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93584" y="2084009"/>
            <a:ext cx="9144000" cy="1163044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Nutzerzentrierter Entwicklungs- und Evaluationsprozess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(User </a:t>
            </a:r>
            <a:r>
              <a:rPr lang="de-DE" dirty="0" err="1" smtClean="0"/>
              <a:t>Centered</a:t>
            </a:r>
            <a:r>
              <a:rPr lang="de-DE" dirty="0" smtClean="0"/>
              <a:t> Design)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Ines </a:t>
            </a:r>
            <a:r>
              <a:rPr lang="de-DE" dirty="0"/>
              <a:t>Leb</a:t>
            </a:r>
          </a:p>
          <a:p>
            <a:r>
              <a:rPr lang="de-DE" dirty="0" smtClean="0"/>
              <a:t>03.05.2024</a:t>
            </a:r>
            <a:endParaRPr lang="de-DE" dirty="0"/>
          </a:p>
          <a:p>
            <a:r>
              <a:rPr lang="de-DE" dirty="0" smtClean="0"/>
              <a:t>MIDIA-Hub Symposium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875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06992F86-17A9-40C4-8F8D-234F69A8F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/>
              <a:t>Ergebnisse:</a:t>
            </a:r>
          </a:p>
          <a:p>
            <a:pPr lvl="1"/>
            <a:r>
              <a:rPr lang="de-DE" dirty="0"/>
              <a:t>Klinische Szenarien und Usability wurden positiv bewertet</a:t>
            </a:r>
          </a:p>
          <a:p>
            <a:pPr lvl="1"/>
            <a:r>
              <a:rPr lang="de-DE" dirty="0"/>
              <a:t>Dennoch einige Anpassungen in der Usability, z.B.:</a:t>
            </a:r>
          </a:p>
          <a:p>
            <a:pPr lvl="2"/>
            <a:r>
              <a:rPr lang="de-DE" dirty="0"/>
              <a:t>Befüllen von Metadaten beim Upload</a:t>
            </a:r>
          </a:p>
          <a:p>
            <a:pPr lvl="2"/>
            <a:r>
              <a:rPr lang="de-DE" dirty="0"/>
              <a:t>Setzen der Berechtigungen für </a:t>
            </a:r>
            <a:r>
              <a:rPr lang="de-DE" dirty="0" err="1"/>
              <a:t>Ärzt:innen</a:t>
            </a:r>
            <a:r>
              <a:rPr lang="de-DE" dirty="0"/>
              <a:t> im Patientenportal</a:t>
            </a:r>
          </a:p>
          <a:p>
            <a:pPr lvl="1"/>
            <a:r>
              <a:rPr lang="de-DE" dirty="0"/>
              <a:t>Diskrepanzen zwischen Anforderungen </a:t>
            </a:r>
            <a:r>
              <a:rPr lang="de-DE" dirty="0" err="1"/>
              <a:t>Ärzt:innen</a:t>
            </a:r>
            <a:r>
              <a:rPr lang="de-DE" dirty="0"/>
              <a:t> und </a:t>
            </a:r>
            <a:r>
              <a:rPr lang="de-DE" dirty="0" err="1"/>
              <a:t>Patient:innen</a:t>
            </a:r>
            <a:r>
              <a:rPr lang="de-DE" dirty="0"/>
              <a:t> (Terminvereinbarung)</a:t>
            </a:r>
          </a:p>
          <a:p>
            <a:pPr lvl="1"/>
            <a:r>
              <a:rPr lang="de-DE" dirty="0"/>
              <a:t>Diskrepanzen Neurologie und Onkologie (Videosprechstunde)</a:t>
            </a:r>
          </a:p>
          <a:p>
            <a:pPr lvl="1"/>
            <a:r>
              <a:rPr lang="de-DE" dirty="0"/>
              <a:t>Ergebnisse zusammengeführt in Anforderungsspezifikationen für die Prototypentwicklung</a:t>
            </a:r>
          </a:p>
          <a:p>
            <a:endParaRPr lang="de-DE" b="1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FB9C190-7BD1-488E-BF8C-1223F6E1D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Bisherige Aktivitäten – 2. Workshop-Runde (Mitte 2022)</a:t>
            </a:r>
            <a:endParaRPr lang="de-DE" dirty="0"/>
          </a:p>
        </p:txBody>
      </p:sp>
      <p:sp>
        <p:nvSpPr>
          <p:cNvPr id="6" name="Fußzeilenplatzhalter 2">
            <a:extLst>
              <a:ext uri="{FF2B5EF4-FFF2-40B4-BE49-F238E27FC236}">
                <a16:creationId xmlns:a16="http://schemas.microsoft.com/office/drawing/2014/main" id="{772695B0-2772-4C98-8F50-36259424FA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8480" y="6500554"/>
            <a:ext cx="9525463" cy="324000"/>
          </a:xfrm>
        </p:spPr>
        <p:txBody>
          <a:bodyPr/>
          <a:lstStyle/>
          <a:p>
            <a:pPr algn="l"/>
            <a:r>
              <a:rPr lang="de-DE" dirty="0" smtClean="0"/>
              <a:t>03.05.2024 | MIDIA-Hub-Symposium | Ines Leb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615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06992F86-17A9-40C4-8F8D-234F69A8F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mit niedergelassenen </a:t>
            </a:r>
            <a:r>
              <a:rPr lang="de-DE" sz="2400" dirty="0" err="1" smtClean="0"/>
              <a:t>Ärzt:innen</a:t>
            </a:r>
            <a:endParaRPr lang="de-DE" sz="2400" dirty="0" smtClean="0"/>
          </a:p>
          <a:p>
            <a:r>
              <a:rPr lang="de-DE" sz="2400" dirty="0" smtClean="0"/>
              <a:t>Mit Patientenvertreterin folgt nach Go Live</a:t>
            </a:r>
          </a:p>
          <a:p>
            <a:r>
              <a:rPr lang="de-DE" sz="2400" dirty="0" smtClean="0"/>
              <a:t>Aufbau der Workshops:</a:t>
            </a:r>
          </a:p>
          <a:p>
            <a:pPr lvl="1">
              <a:tabLst>
                <a:tab pos="447675" algn="l"/>
              </a:tabLst>
            </a:pPr>
            <a:r>
              <a:rPr lang="en-US" sz="2000" dirty="0" err="1"/>
              <a:t>Testen</a:t>
            </a:r>
            <a:r>
              <a:rPr lang="en-US" sz="2000" dirty="0"/>
              <a:t> der </a:t>
            </a:r>
            <a:r>
              <a:rPr lang="de-DE" sz="2000" dirty="0"/>
              <a:t>Navigation</a:t>
            </a:r>
            <a:r>
              <a:rPr lang="en-US" sz="2000" dirty="0"/>
              <a:t> und </a:t>
            </a:r>
            <a:r>
              <a:rPr lang="en-US" sz="2000" dirty="0" err="1"/>
              <a:t>Anordnung</a:t>
            </a:r>
            <a:r>
              <a:rPr lang="en-US" sz="2000" dirty="0"/>
              <a:t> von </a:t>
            </a:r>
            <a:r>
              <a:rPr lang="en-US" sz="2000" dirty="0" err="1" smtClean="0"/>
              <a:t>Bedienelementen</a:t>
            </a:r>
            <a:r>
              <a:rPr lang="en-US" sz="2000" dirty="0" smtClean="0"/>
              <a:t> </a:t>
            </a:r>
            <a:r>
              <a:rPr lang="en-US" sz="2000" dirty="0" err="1" smtClean="0"/>
              <a:t>im</a:t>
            </a:r>
            <a:r>
              <a:rPr lang="en-US" sz="2000" dirty="0" smtClean="0"/>
              <a:t> </a:t>
            </a:r>
            <a:r>
              <a:rPr lang="en-US" sz="2000" dirty="0" err="1" smtClean="0"/>
              <a:t>Prototypen</a:t>
            </a:r>
            <a:r>
              <a:rPr lang="en-US" sz="2000" dirty="0" smtClean="0"/>
              <a:t> </a:t>
            </a:r>
            <a:r>
              <a:rPr lang="en-US" sz="2000" dirty="0" err="1"/>
              <a:t>durch</a:t>
            </a:r>
            <a:endParaRPr lang="en-US" sz="2000" dirty="0"/>
          </a:p>
          <a:p>
            <a:pPr lvl="2"/>
            <a:r>
              <a:rPr lang="en-US" sz="1600" dirty="0"/>
              <a:t>„</a:t>
            </a:r>
            <a:r>
              <a:rPr lang="en-US" sz="1600" dirty="0" err="1"/>
              <a:t>Aktives</a:t>
            </a:r>
            <a:r>
              <a:rPr lang="en-US" sz="1600" dirty="0"/>
              <a:t> </a:t>
            </a:r>
            <a:r>
              <a:rPr lang="en-US" sz="1600" dirty="0" err="1"/>
              <a:t>Durchlaufen</a:t>
            </a:r>
            <a:r>
              <a:rPr lang="en-US" sz="1600" dirty="0"/>
              <a:t>“ und „</a:t>
            </a:r>
            <a:r>
              <a:rPr lang="en-US" sz="1600" dirty="0" err="1"/>
              <a:t>lautes</a:t>
            </a:r>
            <a:r>
              <a:rPr lang="en-US" sz="1600" dirty="0"/>
              <a:t> </a:t>
            </a:r>
            <a:r>
              <a:rPr lang="en-US" sz="1600" dirty="0" err="1"/>
              <a:t>Denken</a:t>
            </a:r>
            <a:r>
              <a:rPr lang="en-US" sz="1600" dirty="0"/>
              <a:t>“ von </a:t>
            </a:r>
            <a:r>
              <a:rPr lang="en-US" sz="1600" dirty="0" err="1"/>
              <a:t>Aufgabenstellungen</a:t>
            </a:r>
            <a:r>
              <a:rPr lang="en-US" sz="1600" dirty="0"/>
              <a:t>: </a:t>
            </a:r>
          </a:p>
          <a:p>
            <a:pPr lvl="2">
              <a:tabLst>
                <a:tab pos="447675" algn="l"/>
              </a:tabLst>
            </a:pPr>
            <a:r>
              <a:rPr lang="en-US" sz="1600" dirty="0" err="1" smtClean="0"/>
              <a:t>Beispiel</a:t>
            </a:r>
            <a:r>
              <a:rPr lang="en-US" sz="1600" dirty="0"/>
              <a:t>: „</a:t>
            </a:r>
            <a:r>
              <a:rPr lang="de-DE" sz="1600" dirty="0"/>
              <a:t>Dokumentieren Sie die Behandlungsdaten vom Nachsorgetermin Ihres Patienten.</a:t>
            </a:r>
            <a:r>
              <a:rPr lang="en-US" sz="1600" dirty="0"/>
              <a:t>”</a:t>
            </a:r>
          </a:p>
          <a:p>
            <a:pPr lvl="2">
              <a:tabLst>
                <a:tab pos="447675" algn="l"/>
              </a:tabLst>
            </a:pPr>
            <a:r>
              <a:rPr lang="en-US" sz="1600" dirty="0" err="1"/>
              <a:t>Aufzeichnung</a:t>
            </a:r>
            <a:r>
              <a:rPr lang="en-US" sz="1600" dirty="0"/>
              <a:t> der Workshops </a:t>
            </a:r>
            <a:r>
              <a:rPr lang="en-US" sz="1600" dirty="0" err="1"/>
              <a:t>für</a:t>
            </a:r>
            <a:r>
              <a:rPr lang="en-US" sz="1600" dirty="0"/>
              <a:t> </a:t>
            </a:r>
            <a:r>
              <a:rPr lang="en-US" sz="1600" dirty="0" err="1"/>
              <a:t>spätere</a:t>
            </a:r>
            <a:r>
              <a:rPr lang="en-US" sz="1600" dirty="0"/>
              <a:t> </a:t>
            </a:r>
            <a:r>
              <a:rPr lang="en-US" sz="1600" dirty="0" err="1" smtClean="0"/>
              <a:t>Analyse</a:t>
            </a:r>
            <a:endParaRPr lang="en-US" sz="1600" dirty="0" smtClean="0"/>
          </a:p>
          <a:p>
            <a:pPr>
              <a:tabLst>
                <a:tab pos="447675" algn="l"/>
              </a:tabLst>
            </a:pPr>
            <a:r>
              <a:rPr lang="en-US" sz="2400" dirty="0" err="1" smtClean="0"/>
              <a:t>Ziel</a:t>
            </a:r>
            <a:r>
              <a:rPr lang="en-US" sz="2400" dirty="0" smtClean="0"/>
              <a:t>:</a:t>
            </a:r>
          </a:p>
          <a:p>
            <a:pPr lvl="1"/>
            <a:r>
              <a:rPr lang="en-US" sz="2000" dirty="0" err="1"/>
              <a:t>Weiterer</a:t>
            </a:r>
            <a:r>
              <a:rPr lang="en-US" sz="2000" dirty="0"/>
              <a:t> Input von </a:t>
            </a:r>
            <a:r>
              <a:rPr lang="en-US" sz="2000" dirty="0" err="1"/>
              <a:t>PatientenvertrerInnen</a:t>
            </a:r>
            <a:r>
              <a:rPr lang="en-US" sz="2000" dirty="0"/>
              <a:t> </a:t>
            </a:r>
            <a:r>
              <a:rPr lang="en-US" sz="2000" dirty="0" smtClean="0"/>
              <a:t>(</a:t>
            </a:r>
            <a:r>
              <a:rPr lang="en-US" sz="2000" dirty="0" err="1"/>
              <a:t>bspw</a:t>
            </a:r>
            <a:r>
              <a:rPr lang="en-US" sz="2000" dirty="0"/>
              <a:t>. </a:t>
            </a:r>
            <a:r>
              <a:rPr lang="en-US" sz="2000" dirty="0" err="1"/>
              <a:t>relevante</a:t>
            </a:r>
            <a:r>
              <a:rPr lang="en-US" sz="2000" dirty="0"/>
              <a:t> </a:t>
            </a:r>
            <a:r>
              <a:rPr lang="en-US" sz="2000" dirty="0" err="1"/>
              <a:t>Dateneingaben</a:t>
            </a:r>
            <a:r>
              <a:rPr lang="en-US" sz="2000" dirty="0"/>
              <a:t>) </a:t>
            </a:r>
            <a:r>
              <a:rPr lang="en-US" sz="2000" dirty="0" err="1"/>
              <a:t>gewinnen</a:t>
            </a:r>
            <a:endParaRPr lang="en-US" sz="2000" dirty="0"/>
          </a:p>
          <a:p>
            <a:pPr lvl="1"/>
            <a:r>
              <a:rPr lang="en-US" sz="2000" dirty="0" err="1"/>
              <a:t>Erste</a:t>
            </a:r>
            <a:r>
              <a:rPr lang="en-US" sz="2000" dirty="0"/>
              <a:t> </a:t>
            </a:r>
            <a:r>
              <a:rPr lang="en-US" sz="2000" dirty="0" err="1"/>
              <a:t>prototypische</a:t>
            </a:r>
            <a:r>
              <a:rPr lang="en-US" sz="2000" dirty="0"/>
              <a:t> </a:t>
            </a:r>
            <a:r>
              <a:rPr lang="en-US" sz="2000" dirty="0" err="1"/>
              <a:t>Funktionen</a:t>
            </a:r>
            <a:r>
              <a:rPr lang="en-US" sz="2000" dirty="0"/>
              <a:t> </a:t>
            </a:r>
            <a:r>
              <a:rPr lang="en-US" sz="2000" dirty="0" err="1"/>
              <a:t>vorstellen</a:t>
            </a:r>
            <a:endParaRPr lang="en-US" sz="2000" dirty="0"/>
          </a:p>
          <a:p>
            <a:pPr>
              <a:tabLst>
                <a:tab pos="447675" algn="l"/>
              </a:tabLst>
            </a:pPr>
            <a:endParaRPr lang="en-US" sz="24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FB9C190-7BD1-488E-BF8C-1223F6E1D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Bisherige Aktivitäten – 3. Workshop-Runde </a:t>
            </a:r>
            <a:br>
              <a:rPr lang="de-DE" dirty="0" smtClean="0"/>
            </a:br>
            <a:r>
              <a:rPr lang="de-DE" dirty="0" smtClean="0"/>
              <a:t>(Mitte/Ende 2023)</a:t>
            </a:r>
            <a:endParaRPr lang="de-DE" dirty="0"/>
          </a:p>
        </p:txBody>
      </p:sp>
      <p:sp>
        <p:nvSpPr>
          <p:cNvPr id="6" name="Fußzeilenplatzhalter 2">
            <a:extLst>
              <a:ext uri="{FF2B5EF4-FFF2-40B4-BE49-F238E27FC236}">
                <a16:creationId xmlns:a16="http://schemas.microsoft.com/office/drawing/2014/main" id="{772695B0-2772-4C98-8F50-36259424FA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8480" y="6500554"/>
            <a:ext cx="9525463" cy="324000"/>
          </a:xfrm>
        </p:spPr>
        <p:txBody>
          <a:bodyPr/>
          <a:lstStyle/>
          <a:p>
            <a:pPr algn="l"/>
            <a:r>
              <a:rPr lang="de-DE" dirty="0" smtClean="0"/>
              <a:t>03.05.2024 | MIDIA-Hub-Symposium | Ines Leb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664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06992F86-17A9-40C4-8F8D-234F69A8F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479" y="1245651"/>
            <a:ext cx="10611289" cy="485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b="1" dirty="0" smtClean="0"/>
              <a:t>Exemplarische Auswertung der Aufzeichnungen</a:t>
            </a:r>
          </a:p>
          <a:p>
            <a:pPr marL="0" indent="0">
              <a:buNone/>
            </a:pPr>
            <a:endParaRPr lang="de-DE" sz="2400" b="1" dirty="0" smtClean="0"/>
          </a:p>
          <a:p>
            <a:pPr>
              <a:tabLst>
                <a:tab pos="447675" algn="l"/>
              </a:tabLst>
            </a:pPr>
            <a:endParaRPr lang="en-US" sz="24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FB9C190-7BD1-488E-BF8C-1223F6E1D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Bisherige Aktivitäten – 3. Workshop-Runde </a:t>
            </a:r>
            <a:br>
              <a:rPr lang="de-DE" dirty="0" smtClean="0"/>
            </a:br>
            <a:r>
              <a:rPr lang="de-DE" dirty="0" smtClean="0"/>
              <a:t>(Mitte/Ende 2023)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78" y="1650416"/>
            <a:ext cx="10058400" cy="520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76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06992F86-17A9-40C4-8F8D-234F69A8F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479" y="1469768"/>
            <a:ext cx="10611289" cy="485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b="1" dirty="0" smtClean="0"/>
              <a:t>Ergebnisse</a:t>
            </a:r>
          </a:p>
          <a:p>
            <a:r>
              <a:rPr lang="de-DE" sz="2400" dirty="0" smtClean="0"/>
              <a:t>Klinische Szenarien wurden weiterhin positiv bewertet</a:t>
            </a:r>
          </a:p>
          <a:p>
            <a:r>
              <a:rPr lang="de-DE" sz="2400" dirty="0" smtClean="0"/>
              <a:t>Weiterhin Interesse an Zusammenarbeit in MIDIA-Hub</a:t>
            </a:r>
          </a:p>
          <a:p>
            <a:r>
              <a:rPr lang="de-DE" sz="2400" dirty="0" smtClean="0"/>
              <a:t>Unterschiedliche Anforderungen/Bedarfe von MS und Onkologie bestätigt</a:t>
            </a:r>
          </a:p>
          <a:p>
            <a:r>
              <a:rPr lang="de-DE" sz="2400" dirty="0" smtClean="0"/>
              <a:t>Erarbeitung weiterer Anforderungen, die teilweise für die Go Live Version der Portale umgesetzt werden (MS: Videosprechstunde, Onkologie: verbesserte Tumorboard-Anmeldung)</a:t>
            </a:r>
          </a:p>
          <a:p>
            <a:pPr marL="0" indent="0">
              <a:buNone/>
            </a:pPr>
            <a:endParaRPr lang="de-DE" sz="2400" b="1" dirty="0" smtClean="0"/>
          </a:p>
          <a:p>
            <a:pPr>
              <a:tabLst>
                <a:tab pos="447675" algn="l"/>
              </a:tabLst>
            </a:pPr>
            <a:endParaRPr lang="en-US" sz="24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FB9C190-7BD1-488E-BF8C-1223F6E1D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Bisherige Aktivitäten – 3. Workshop-Runde </a:t>
            </a:r>
            <a:br>
              <a:rPr lang="de-DE" dirty="0" smtClean="0"/>
            </a:br>
            <a:r>
              <a:rPr lang="de-DE" dirty="0" smtClean="0"/>
              <a:t>(Mitte/Ende 2023)</a:t>
            </a:r>
            <a:endParaRPr lang="de-DE" dirty="0"/>
          </a:p>
        </p:txBody>
      </p:sp>
      <p:sp>
        <p:nvSpPr>
          <p:cNvPr id="6" name="Fußzeilenplatzhalter 2">
            <a:extLst>
              <a:ext uri="{FF2B5EF4-FFF2-40B4-BE49-F238E27FC236}">
                <a16:creationId xmlns:a16="http://schemas.microsoft.com/office/drawing/2014/main" id="{772695B0-2772-4C98-8F50-36259424FA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8480" y="6500554"/>
            <a:ext cx="9525463" cy="324000"/>
          </a:xfrm>
        </p:spPr>
        <p:txBody>
          <a:bodyPr/>
          <a:lstStyle/>
          <a:p>
            <a:pPr algn="l"/>
            <a:r>
              <a:rPr lang="de-DE" dirty="0" smtClean="0"/>
              <a:t>03.05.2024 | MIDIA-Hub-Symposium | Ines Leb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748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06992F86-17A9-40C4-8F8D-234F69A8F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479" y="1469768"/>
            <a:ext cx="10611289" cy="4856400"/>
          </a:xfrm>
        </p:spPr>
        <p:txBody>
          <a:bodyPr>
            <a:normAutofit/>
          </a:bodyPr>
          <a:lstStyle/>
          <a:p>
            <a:r>
              <a:rPr lang="de-DE" sz="2400" dirty="0" smtClean="0"/>
              <a:t>Erste Erfahrungen mit Einbindung von </a:t>
            </a:r>
            <a:r>
              <a:rPr lang="de-DE" sz="2400" dirty="0" err="1" smtClean="0"/>
              <a:t>Ärzt:innen</a:t>
            </a:r>
            <a:r>
              <a:rPr lang="de-DE" sz="2400" dirty="0" smtClean="0"/>
              <a:t> und </a:t>
            </a:r>
            <a:r>
              <a:rPr lang="de-DE" sz="2400" dirty="0" err="1" smtClean="0"/>
              <a:t>Patient:innen</a:t>
            </a:r>
            <a:r>
              <a:rPr lang="de-DE" sz="2400" dirty="0" smtClean="0"/>
              <a:t> eher positiv</a:t>
            </a:r>
          </a:p>
          <a:p>
            <a:r>
              <a:rPr lang="de-DE" sz="2400" dirty="0" smtClean="0"/>
              <a:t>Allerdings in der Umsetzung schwierig durch Abhängigkeiten von langen Update-/Release-Zyklen der SW-Hersteller</a:t>
            </a:r>
          </a:p>
          <a:p>
            <a:r>
              <a:rPr lang="de-DE" sz="2400" dirty="0" smtClean="0"/>
              <a:t>Balance-Akt zwischen noch nicht viele Anforderungen umgesetzt und zu langer „Funkstille“ zu den Stakeholdern </a:t>
            </a:r>
          </a:p>
          <a:p>
            <a:pPr marL="457200" lvl="1" indent="0">
              <a:buNone/>
            </a:pPr>
            <a:r>
              <a:rPr lang="de-DE" sz="2000" dirty="0" smtClean="0">
                <a:sym typeface="Wingdings" panose="05000000000000000000" pitchFamily="2" charset="2"/>
              </a:rPr>
              <a:t> Besonders niedergelassene </a:t>
            </a:r>
            <a:r>
              <a:rPr lang="de-DE" sz="2000" dirty="0" err="1" smtClean="0">
                <a:sym typeface="Wingdings" panose="05000000000000000000" pitchFamily="2" charset="2"/>
              </a:rPr>
              <a:t>Ärzt:innen</a:t>
            </a:r>
            <a:r>
              <a:rPr lang="de-DE" sz="2000" dirty="0" smtClean="0">
                <a:sym typeface="Wingdings" panose="05000000000000000000" pitchFamily="2" charset="2"/>
              </a:rPr>
              <a:t> könnten das Interesse an Zusammenarbeit verlieren</a:t>
            </a:r>
            <a:endParaRPr lang="de-DE" sz="2000" dirty="0" smtClean="0"/>
          </a:p>
          <a:p>
            <a:pPr>
              <a:tabLst>
                <a:tab pos="447675" algn="l"/>
              </a:tabLst>
            </a:pPr>
            <a:endParaRPr lang="en-US" sz="24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FB9C190-7BD1-488E-BF8C-1223F6E1D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</a:t>
            </a:r>
            <a:endParaRPr lang="de-DE" dirty="0"/>
          </a:p>
        </p:txBody>
      </p:sp>
      <p:sp>
        <p:nvSpPr>
          <p:cNvPr id="6" name="Fußzeilenplatzhalter 2">
            <a:extLst>
              <a:ext uri="{FF2B5EF4-FFF2-40B4-BE49-F238E27FC236}">
                <a16:creationId xmlns:a16="http://schemas.microsoft.com/office/drawing/2014/main" id="{772695B0-2772-4C98-8F50-36259424FA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8480" y="6500554"/>
            <a:ext cx="9525463" cy="324000"/>
          </a:xfrm>
        </p:spPr>
        <p:txBody>
          <a:bodyPr/>
          <a:lstStyle/>
          <a:p>
            <a:pPr algn="l"/>
            <a:r>
              <a:rPr lang="de-DE" dirty="0" smtClean="0"/>
              <a:t>03.05.2024 | MIDIA-Hub-Symposium | Ines Leb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476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06992F86-17A9-40C4-8F8D-234F69A8F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479" y="1469768"/>
            <a:ext cx="10611289" cy="4856400"/>
          </a:xfrm>
        </p:spPr>
        <p:txBody>
          <a:bodyPr>
            <a:normAutofit/>
          </a:bodyPr>
          <a:lstStyle/>
          <a:p>
            <a:r>
              <a:rPr lang="de-DE" sz="2400" dirty="0" smtClean="0"/>
              <a:t>Nutzung der Portale von niedergelassenen </a:t>
            </a:r>
            <a:r>
              <a:rPr lang="de-DE" sz="2400" dirty="0" err="1" smtClean="0"/>
              <a:t>Ärzt:innen</a:t>
            </a:r>
            <a:r>
              <a:rPr lang="de-DE" sz="2400" dirty="0" smtClean="0"/>
              <a:t>, rekrutierten </a:t>
            </a:r>
            <a:r>
              <a:rPr lang="de-DE" sz="2400" dirty="0" err="1" smtClean="0"/>
              <a:t>Patienten:innen</a:t>
            </a:r>
            <a:r>
              <a:rPr lang="de-DE" sz="2400" dirty="0" smtClean="0"/>
              <a:t> und </a:t>
            </a:r>
            <a:r>
              <a:rPr lang="de-DE" sz="2400" dirty="0" err="1" smtClean="0"/>
              <a:t>Kliniker:innen</a:t>
            </a:r>
            <a:endParaRPr lang="de-DE" sz="2400" dirty="0" smtClean="0"/>
          </a:p>
          <a:p>
            <a:r>
              <a:rPr lang="de-DE" sz="2400" dirty="0" smtClean="0"/>
              <a:t>Sammeln von </a:t>
            </a:r>
            <a:r>
              <a:rPr lang="de-DE" sz="2400" dirty="0"/>
              <a:t>Feedback zur Verbesserung und neue </a:t>
            </a:r>
            <a:r>
              <a:rPr lang="de-DE" sz="2400" dirty="0" smtClean="0"/>
              <a:t>Funktionalitäten</a:t>
            </a:r>
          </a:p>
          <a:p>
            <a:r>
              <a:rPr lang="de-DE" sz="2400" dirty="0" smtClean="0"/>
              <a:t>Vorbereitung der  nächsten Stakeholder-Workshops und Usability Evaluationen parallel zur </a:t>
            </a:r>
            <a:r>
              <a:rPr lang="de-DE" sz="2400" dirty="0" err="1" smtClean="0"/>
              <a:t>Verfügungstellung</a:t>
            </a:r>
            <a:r>
              <a:rPr lang="de-DE" sz="2400" dirty="0" smtClean="0"/>
              <a:t> der Go Live Version</a:t>
            </a:r>
          </a:p>
          <a:p>
            <a:pPr>
              <a:tabLst>
                <a:tab pos="447675" algn="l"/>
              </a:tabLst>
            </a:pPr>
            <a:endParaRPr lang="en-US" sz="24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FB9C190-7BD1-488E-BF8C-1223F6E1D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Ausblick</a:t>
            </a:r>
            <a:endParaRPr lang="de-DE" dirty="0"/>
          </a:p>
        </p:txBody>
      </p:sp>
      <p:sp>
        <p:nvSpPr>
          <p:cNvPr id="6" name="Fußzeilenplatzhalter 2">
            <a:extLst>
              <a:ext uri="{FF2B5EF4-FFF2-40B4-BE49-F238E27FC236}">
                <a16:creationId xmlns:a16="http://schemas.microsoft.com/office/drawing/2014/main" id="{772695B0-2772-4C98-8F50-36259424FA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8480" y="6500554"/>
            <a:ext cx="9525463" cy="324000"/>
          </a:xfrm>
        </p:spPr>
        <p:txBody>
          <a:bodyPr/>
          <a:lstStyle/>
          <a:p>
            <a:pPr algn="l"/>
            <a:r>
              <a:rPr lang="de-DE" dirty="0" smtClean="0"/>
              <a:t>03.05.2024 | MIDIA-Hub-Symposium | Ines Leb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773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Vielen Dank für Ihre Aufmerksamkeit!</a:t>
            </a:r>
          </a:p>
        </p:txBody>
      </p:sp>
      <p:pic>
        <p:nvPicPr>
          <p:cNvPr id="4" name="Inhaltsplatzhalter 4" descr="Nahaufnahme eines Fragezeichens auf einem Parkettboden vor einer Wand">
            <a:extLst>
              <a:ext uri="{FF2B5EF4-FFF2-40B4-BE49-F238E27FC236}">
                <a16:creationId xmlns:a16="http://schemas.microsoft.com/office/drawing/2014/main" id="{468F961B-32D5-4518-9177-81920C5A3E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443" y="1381125"/>
            <a:ext cx="8960290" cy="440213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99085C3-98B8-4BB6-9E26-96F110FCD0F8}"/>
              </a:ext>
            </a:extLst>
          </p:cNvPr>
          <p:cNvSpPr txBox="1"/>
          <p:nvPr/>
        </p:nvSpPr>
        <p:spPr>
          <a:xfrm>
            <a:off x="5170714" y="2002971"/>
            <a:ext cx="420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Kontakt: ines.leb@fau.de</a:t>
            </a:r>
          </a:p>
        </p:txBody>
      </p:sp>
    </p:spTree>
    <p:extLst>
      <p:ext uri="{BB962C8B-B14F-4D97-AF65-F5344CB8AC3E}">
        <p14:creationId xmlns:p14="http://schemas.microsoft.com/office/powerpoint/2010/main" val="157984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8B35074-BF31-4488-928A-6A16018F5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410" y="2583677"/>
            <a:ext cx="7534367" cy="3270719"/>
          </a:xfrm>
        </p:spPr>
        <p:txBody>
          <a:bodyPr>
            <a:normAutofit/>
          </a:bodyPr>
          <a:lstStyle/>
          <a:p>
            <a:r>
              <a:rPr lang="de-DE" sz="2000" dirty="0" smtClean="0"/>
              <a:t>Effektivität</a:t>
            </a:r>
            <a:r>
              <a:rPr lang="de-DE" sz="2000" dirty="0"/>
              <a:t>: Genauigkeit und Vollständigkeit </a:t>
            </a:r>
          </a:p>
          <a:p>
            <a:r>
              <a:rPr lang="de-DE" sz="2000" dirty="0" smtClean="0"/>
              <a:t>Effizienz</a:t>
            </a:r>
            <a:r>
              <a:rPr lang="de-DE" sz="2000" dirty="0"/>
              <a:t>: im Verhältnis zur Genauigkeit und Vollständigkeit eingesetzter Aufwand </a:t>
            </a:r>
            <a:endParaRPr lang="de-DE" sz="2000" dirty="0" smtClean="0"/>
          </a:p>
          <a:p>
            <a:r>
              <a:rPr lang="de-DE" sz="2000" dirty="0" smtClean="0"/>
              <a:t>Zufriedenstellung</a:t>
            </a:r>
            <a:r>
              <a:rPr lang="de-DE" sz="2000" dirty="0"/>
              <a:t>: Ausmaß der Übereinstimmung der (psychischen, kognitiven, emotionalen) Reaktionen des Benutzers, die aus der Benutzung resultieren, mit den Benutzererfordernissen/-erwartungen </a:t>
            </a:r>
            <a:endParaRPr lang="de-DE" sz="2000" dirty="0" smtClean="0"/>
          </a:p>
          <a:p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sz="11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FEF8D4F-9992-488A-8892-DA64824D4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Usability</a:t>
            </a:r>
            <a:endParaRPr lang="de-DE" dirty="0"/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2490004294"/>
              </p:ext>
            </p:extLst>
          </p:nvPr>
        </p:nvGraphicFramePr>
        <p:xfrm>
          <a:off x="7410994" y="2508068"/>
          <a:ext cx="4419337" cy="3793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627018" y="1170042"/>
            <a:ext cx="110424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„</a:t>
            </a:r>
            <a:r>
              <a:rPr lang="de-DE" sz="2400" dirty="0">
                <a:solidFill>
                  <a:srgbClr val="1B2259"/>
                </a:solidFill>
              </a:rPr>
              <a:t>Das Ausmaß, in dem ein Produkt/System/Dienstleistung durch bestimmte Benutzer in einem bestimmten Nutzungskontext genutzt werden kann, um festgelegte Ziele effektiv, effizient und zufriedenstellend zu erreichen.“ </a:t>
            </a:r>
            <a:r>
              <a:rPr lang="de-DE" sz="800" dirty="0"/>
              <a:t>(DIN EN ISO 9241-11:2018) </a:t>
            </a:r>
          </a:p>
          <a:p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8264038" y="6588470"/>
            <a:ext cx="6096000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700" dirty="0"/>
              <a:t>Quelle: </a:t>
            </a:r>
            <a:r>
              <a:rPr lang="de-DE" sz="700" dirty="0" smtClean="0"/>
              <a:t>Vortrag Britta Sedlmayr MIRACUM Summer School 2021</a:t>
            </a:r>
            <a:endParaRPr lang="de-DE" sz="700" dirty="0"/>
          </a:p>
        </p:txBody>
      </p:sp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772695B0-2772-4C98-8F50-36259424FA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8480" y="6500554"/>
            <a:ext cx="9525463" cy="324000"/>
          </a:xfrm>
        </p:spPr>
        <p:txBody>
          <a:bodyPr/>
          <a:lstStyle/>
          <a:p>
            <a:pPr algn="l"/>
            <a:r>
              <a:rPr lang="de-DE" dirty="0" smtClean="0"/>
              <a:t>03.05.2024 | MIDIA-Hub-Symposium | Ines Leb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440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8B35074-BF31-4488-928A-6A16018F5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3853" y="1037482"/>
            <a:ext cx="3894707" cy="514036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sz="2600" b="1" dirty="0" smtClean="0"/>
              <a:t>Grundsätze</a:t>
            </a:r>
          </a:p>
          <a:p>
            <a:r>
              <a:rPr lang="de-DE" sz="2200" b="1" dirty="0" smtClean="0"/>
              <a:t>Umfassendes Verständnis: </a:t>
            </a:r>
            <a:r>
              <a:rPr lang="de-DE" sz="2200" dirty="0" err="1" smtClean="0"/>
              <a:t>Benutzer:innen</a:t>
            </a:r>
            <a:r>
              <a:rPr lang="de-DE" sz="2200" dirty="0" smtClean="0"/>
              <a:t>, Arbeitsaufgaben, Arbeitsumgebung</a:t>
            </a:r>
          </a:p>
          <a:p>
            <a:r>
              <a:rPr lang="de-DE" sz="2200" b="1" dirty="0" smtClean="0"/>
              <a:t>Einbindung der </a:t>
            </a:r>
            <a:r>
              <a:rPr lang="de-DE" sz="2200" b="1" dirty="0" err="1" smtClean="0"/>
              <a:t>Benutzer:innen</a:t>
            </a:r>
            <a:r>
              <a:rPr lang="de-DE" sz="2200" b="1" dirty="0" smtClean="0"/>
              <a:t> </a:t>
            </a:r>
            <a:r>
              <a:rPr lang="de-DE" sz="2200" dirty="0" smtClean="0"/>
              <a:t>während des gesamten </a:t>
            </a:r>
            <a:r>
              <a:rPr lang="de-DE" sz="2200" b="1" dirty="0" smtClean="0"/>
              <a:t>Entwicklungsprozesses</a:t>
            </a:r>
          </a:p>
          <a:p>
            <a:r>
              <a:rPr lang="de-DE" sz="2200" dirty="0" smtClean="0"/>
              <a:t>Kontinuierliche benutzerzentrierte </a:t>
            </a:r>
            <a:r>
              <a:rPr lang="de-DE" sz="2200" b="1" dirty="0" smtClean="0"/>
              <a:t>Evaluationen</a:t>
            </a:r>
          </a:p>
          <a:p>
            <a:r>
              <a:rPr lang="de-DE" sz="2200" b="1" dirty="0" smtClean="0"/>
              <a:t>Iterationen</a:t>
            </a:r>
          </a:p>
          <a:p>
            <a:r>
              <a:rPr lang="de-DE" sz="2200" b="1" dirty="0" smtClean="0"/>
              <a:t>Interdisziplinäres Team </a:t>
            </a:r>
            <a:endParaRPr lang="de-DE" sz="2200" dirty="0">
              <a:sym typeface="Wingdings" panose="05000000000000000000" pitchFamily="2" charset="2"/>
            </a:endParaRPr>
          </a:p>
          <a:p>
            <a:pPr marL="268288" indent="-268288">
              <a:buNone/>
            </a:pPr>
            <a:r>
              <a:rPr lang="de-DE" sz="2200" dirty="0">
                <a:sym typeface="Wingdings" panose="05000000000000000000" pitchFamily="2" charset="2"/>
              </a:rPr>
              <a:t> </a:t>
            </a:r>
            <a:r>
              <a:rPr lang="de-DE" sz="2200" dirty="0" smtClean="0">
                <a:sym typeface="Wingdings" panose="05000000000000000000" pitchFamily="2" charset="2"/>
              </a:rPr>
              <a:t>    fachübergreifende           Kenntnisse und Perspektiven</a:t>
            </a:r>
            <a:endParaRPr lang="de-DE" sz="2200" dirty="0"/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FEF8D4F-9992-488A-8892-DA64824D4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80" y="-180834"/>
            <a:ext cx="10611288" cy="1130400"/>
          </a:xfrm>
        </p:spPr>
        <p:txBody>
          <a:bodyPr/>
          <a:lstStyle/>
          <a:p>
            <a:r>
              <a:rPr lang="de-DE" dirty="0" smtClean="0"/>
              <a:t>User-</a:t>
            </a:r>
            <a:r>
              <a:rPr lang="de-DE" dirty="0" err="1" smtClean="0"/>
              <a:t>Centered</a:t>
            </a:r>
            <a:r>
              <a:rPr lang="de-DE" dirty="0" smtClean="0"/>
              <a:t> Design Prozess (UCD)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1127058" y="5604106"/>
            <a:ext cx="6096000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700" dirty="0"/>
              <a:t>Quelle: </a:t>
            </a:r>
            <a:r>
              <a:rPr lang="de-DE" sz="700" dirty="0"/>
              <a:t>https://www.seobility.net/en/wiki/User-Centered_Design</a:t>
            </a:r>
            <a:endParaRPr lang="de-DE" sz="7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58" y="1288495"/>
            <a:ext cx="5717575" cy="4315611"/>
          </a:xfrm>
          <a:prstGeom prst="rect">
            <a:avLst/>
          </a:prstGeom>
        </p:spPr>
      </p:pic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772695B0-2772-4C98-8F50-36259424FA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8480" y="6500554"/>
            <a:ext cx="9525463" cy="324000"/>
          </a:xfrm>
        </p:spPr>
        <p:txBody>
          <a:bodyPr/>
          <a:lstStyle/>
          <a:p>
            <a:pPr algn="l"/>
            <a:r>
              <a:rPr lang="de-DE" dirty="0" smtClean="0"/>
              <a:t>03.05.2024 | MIDIA-Hub-Symposium | Ines Leb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191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de-DE" sz="2400" dirty="0"/>
              <a:t>19 Reviews mit unterschiedlicher Thematik, dennoch gleiche </a:t>
            </a:r>
            <a:r>
              <a:rPr lang="de-DE" sz="2400" dirty="0">
                <a:solidFill>
                  <a:srgbClr val="FF0000"/>
                </a:solidFill>
              </a:rPr>
              <a:t>Ziele </a:t>
            </a:r>
            <a:r>
              <a:rPr lang="de-DE" sz="2400" dirty="0"/>
              <a:t>(Förderungen, Barrieren, Gesundheitsergebnisse).</a:t>
            </a:r>
            <a:r>
              <a:rPr lang="de-DE" sz="2400" dirty="0">
                <a:solidFill>
                  <a:srgbClr val="FF0000"/>
                </a:solidFill>
              </a:rPr>
              <a:t> </a:t>
            </a:r>
            <a:r>
              <a:rPr lang="de-DE" sz="2400" dirty="0"/>
              <a:t>Portale ähneln in Funktionalität</a:t>
            </a:r>
          </a:p>
          <a:p>
            <a:pPr marL="457200" indent="-457200"/>
            <a:r>
              <a:rPr lang="de-DE" sz="2400" dirty="0"/>
              <a:t>Training, Internetzugang und regelmäßige Erinnerungen verbessern </a:t>
            </a:r>
            <a:r>
              <a:rPr lang="de-DE" sz="2400" dirty="0">
                <a:solidFill>
                  <a:srgbClr val="FF0000"/>
                </a:solidFill>
              </a:rPr>
              <a:t>Akzeptanz</a:t>
            </a:r>
            <a:r>
              <a:rPr lang="de-DE" sz="2400" dirty="0"/>
              <a:t> und Nutzung</a:t>
            </a:r>
          </a:p>
          <a:p>
            <a:pPr marL="457200" indent="-457200"/>
            <a:r>
              <a:rPr lang="de-DE" sz="2400" dirty="0"/>
              <a:t>Soziodemografische Faktoren ausschlaggebend für </a:t>
            </a:r>
            <a:r>
              <a:rPr lang="de-DE" sz="2400" dirty="0">
                <a:solidFill>
                  <a:srgbClr val="FF0000"/>
                </a:solidFill>
              </a:rPr>
              <a:t>Nutzung</a:t>
            </a:r>
          </a:p>
          <a:p>
            <a:pPr marL="457200" indent="-457200"/>
            <a:r>
              <a:rPr lang="de-DE" sz="2400" b="1" dirty="0" smtClean="0"/>
              <a:t>Krankheitsbezogene </a:t>
            </a:r>
            <a:r>
              <a:rPr lang="de-DE" sz="2400" b="1" dirty="0"/>
              <a:t>Portale in Zusammenarbeit mit </a:t>
            </a:r>
            <a:r>
              <a:rPr lang="de-DE" sz="2400" b="1" dirty="0" err="1"/>
              <a:t>Patient:innen</a:t>
            </a:r>
            <a:r>
              <a:rPr lang="de-DE" sz="2400" b="1" dirty="0"/>
              <a:t> bisher am vielversprechendsten</a:t>
            </a:r>
          </a:p>
          <a:p>
            <a:pPr marL="457200" indent="-457200"/>
            <a:r>
              <a:rPr lang="de-DE" sz="2400" b="1" dirty="0"/>
              <a:t>Unterstützung </a:t>
            </a:r>
            <a:r>
              <a:rPr lang="de-DE" sz="2400" b="1" dirty="0" smtClean="0"/>
              <a:t>ermöglichen</a:t>
            </a:r>
          </a:p>
          <a:p>
            <a:pPr marL="457200" indent="-457200"/>
            <a:r>
              <a:rPr lang="de-DE" sz="2400" dirty="0"/>
              <a:t>Gesundheitsergebnisse kaum verbessert bzw. zu wenige Studien mit relevanten Daten </a:t>
            </a:r>
            <a:r>
              <a:rPr lang="de-DE" sz="2400" dirty="0" smtClean="0"/>
              <a:t>verfügbar</a:t>
            </a:r>
            <a:endParaRPr lang="de-DE" sz="2400" b="1" dirty="0"/>
          </a:p>
          <a:p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Vorarbeiten:</a:t>
            </a:r>
            <a:br>
              <a:rPr lang="de-DE" dirty="0" smtClean="0"/>
            </a:br>
            <a:r>
              <a:rPr lang="de-DE" dirty="0" err="1" smtClean="0"/>
              <a:t>Systematic</a:t>
            </a:r>
            <a:r>
              <a:rPr lang="de-DE" dirty="0" smtClean="0"/>
              <a:t> Review zu Erfolgsfaktoren für Patientenportale</a:t>
            </a:r>
            <a:endParaRPr lang="de-DE" dirty="0"/>
          </a:p>
        </p:txBody>
      </p:sp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772695B0-2772-4C98-8F50-36259424FA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8480" y="6500554"/>
            <a:ext cx="9525463" cy="324000"/>
          </a:xfrm>
        </p:spPr>
        <p:txBody>
          <a:bodyPr/>
          <a:lstStyle/>
          <a:p>
            <a:pPr algn="l"/>
            <a:r>
              <a:rPr lang="de-DE" dirty="0" smtClean="0"/>
              <a:t>03.05.2024 | MIDIA-Hub-Symposium | Ines Leb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386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Kontinuierliche Einbeziehung der </a:t>
            </a:r>
            <a:r>
              <a:rPr lang="de-DE" dirty="0" err="1"/>
              <a:t>Anwender:innen</a:t>
            </a:r>
            <a:r>
              <a:rPr lang="de-DE" dirty="0"/>
              <a:t> (Ärzteschaft, </a:t>
            </a:r>
            <a:r>
              <a:rPr lang="de-DE" dirty="0" err="1"/>
              <a:t>Patient:innen</a:t>
            </a:r>
            <a:r>
              <a:rPr lang="de-DE" dirty="0"/>
              <a:t>)</a:t>
            </a:r>
          </a:p>
          <a:p>
            <a:r>
              <a:rPr lang="de-DE" dirty="0"/>
              <a:t>Stakeholder Workshops</a:t>
            </a:r>
          </a:p>
          <a:p>
            <a:r>
              <a:rPr lang="de-DE" dirty="0"/>
              <a:t>Low/High Fidelity Mockups      agile Entwicklung eines Prototyps</a:t>
            </a:r>
          </a:p>
          <a:p>
            <a:r>
              <a:rPr lang="de-DE" dirty="0"/>
              <a:t>Durchführung von Usability Evaluationen und Technologieakzeptanz-Befragungen</a:t>
            </a:r>
          </a:p>
          <a:p>
            <a:pPr marL="0" indent="0">
              <a:buNone/>
            </a:pPr>
            <a:endParaRPr lang="de-DE" b="1" dirty="0"/>
          </a:p>
          <a:p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User </a:t>
            </a:r>
            <a:r>
              <a:rPr lang="de-DE" dirty="0" err="1"/>
              <a:t>Centered</a:t>
            </a:r>
            <a:r>
              <a:rPr lang="de-DE" dirty="0"/>
              <a:t> Design </a:t>
            </a:r>
            <a:r>
              <a:rPr lang="de-DE" dirty="0" smtClean="0"/>
              <a:t>Prozess in MIDIA-Hub</a:t>
            </a:r>
            <a:endParaRPr lang="de-DE" dirty="0"/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C7A4FF90-0652-4DA8-A624-FA50345436C5}"/>
              </a:ext>
            </a:extLst>
          </p:cNvPr>
          <p:cNvSpPr/>
          <p:nvPr/>
        </p:nvSpPr>
        <p:spPr>
          <a:xfrm>
            <a:off x="4863833" y="2986391"/>
            <a:ext cx="301557" cy="204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ußzeilenplatzhalter 2">
            <a:extLst>
              <a:ext uri="{FF2B5EF4-FFF2-40B4-BE49-F238E27FC236}">
                <a16:creationId xmlns:a16="http://schemas.microsoft.com/office/drawing/2014/main" id="{772695B0-2772-4C98-8F50-36259424FA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8480" y="6500554"/>
            <a:ext cx="9525463" cy="324000"/>
          </a:xfrm>
        </p:spPr>
        <p:txBody>
          <a:bodyPr/>
          <a:lstStyle/>
          <a:p>
            <a:pPr algn="l"/>
            <a:r>
              <a:rPr lang="de-DE" dirty="0" smtClean="0"/>
              <a:t>03.05.2024 | MIDIA-Hub-Symposium | Ines Leb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373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06992F86-17A9-40C4-8F8D-234F69A8F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smtClean="0"/>
              <a:t>mit </a:t>
            </a:r>
            <a:r>
              <a:rPr lang="de-DE" dirty="0"/>
              <a:t>niedergelassenen </a:t>
            </a:r>
            <a:r>
              <a:rPr lang="de-DE" dirty="0" err="1"/>
              <a:t>Ärzt:innen</a:t>
            </a:r>
            <a:r>
              <a:rPr lang="de-DE" dirty="0"/>
              <a:t> und </a:t>
            </a:r>
            <a:r>
              <a:rPr lang="de-DE" dirty="0" err="1" smtClean="0"/>
              <a:t>Patientenvertreter:innen</a:t>
            </a:r>
            <a:r>
              <a:rPr lang="de-DE" dirty="0" smtClean="0"/>
              <a:t> (Januar 2022)</a:t>
            </a:r>
            <a:endParaRPr lang="de-DE" dirty="0"/>
          </a:p>
          <a:p>
            <a:r>
              <a:rPr lang="de-DE" dirty="0"/>
              <a:t>Vorstellung des Projekts und der Ziele</a:t>
            </a:r>
          </a:p>
          <a:p>
            <a:r>
              <a:rPr lang="de-DE" dirty="0"/>
              <a:t>Vorstellung der Beteiligung im User </a:t>
            </a:r>
            <a:r>
              <a:rPr lang="de-DE" dirty="0" err="1"/>
              <a:t>Centered</a:t>
            </a:r>
            <a:r>
              <a:rPr lang="de-DE" dirty="0"/>
              <a:t> Design</a:t>
            </a:r>
          </a:p>
          <a:p>
            <a:r>
              <a:rPr lang="de-DE" dirty="0"/>
              <a:t>Incentives und erste Rahmenbedingungen</a:t>
            </a:r>
          </a:p>
          <a:p>
            <a:r>
              <a:rPr lang="de-DE" dirty="0"/>
              <a:t>Erste </a:t>
            </a:r>
            <a:r>
              <a:rPr lang="de-DE" dirty="0" smtClean="0"/>
              <a:t>Online-Befragung</a:t>
            </a:r>
          </a:p>
          <a:p>
            <a:endParaRPr lang="de-DE" dirty="0"/>
          </a:p>
          <a:p>
            <a:r>
              <a:rPr lang="de-DE" b="1" dirty="0" smtClean="0"/>
              <a:t>Ergebnisse:</a:t>
            </a:r>
          </a:p>
          <a:p>
            <a:r>
              <a:rPr lang="de-DE" dirty="0"/>
              <a:t>Großes Interesse an digitaler Vernetzung und Patientenportal</a:t>
            </a:r>
          </a:p>
          <a:p>
            <a:pPr lvl="1"/>
            <a:r>
              <a:rPr lang="de-DE" dirty="0"/>
              <a:t>Dennoch Skepsis bzgl. Datenschutz und Mehrwert/Nutzen</a:t>
            </a:r>
          </a:p>
          <a:p>
            <a:pPr lvl="1"/>
            <a:r>
              <a:rPr lang="de-DE" dirty="0"/>
              <a:t>Bisher keine/kaum Erfahrungen mit Projekten zur digitalen </a:t>
            </a:r>
            <a:r>
              <a:rPr lang="de-DE" dirty="0" smtClean="0"/>
              <a:t>Vernetzung</a:t>
            </a:r>
            <a:endParaRPr lang="de-DE" dirty="0"/>
          </a:p>
          <a:p>
            <a:r>
              <a:rPr lang="de-DE" dirty="0"/>
              <a:t>Wichtigste </a:t>
            </a:r>
            <a:r>
              <a:rPr lang="de-DE" dirty="0" smtClean="0"/>
              <a:t>Funktionen für Patienten:</a:t>
            </a:r>
            <a:endParaRPr lang="de-DE" dirty="0"/>
          </a:p>
          <a:p>
            <a:pPr lvl="1"/>
            <a:r>
              <a:rPr lang="de-DE" dirty="0"/>
              <a:t>Hochladen von Dokumenten und Bildern</a:t>
            </a:r>
          </a:p>
          <a:p>
            <a:pPr lvl="1"/>
            <a:r>
              <a:rPr lang="de-DE" dirty="0"/>
              <a:t>Anzeigen von Krankheitsverlauf mit dazugehörigen Dokumenten</a:t>
            </a:r>
          </a:p>
          <a:p>
            <a:pPr lvl="1"/>
            <a:r>
              <a:rPr lang="de-DE" dirty="0"/>
              <a:t>Terminvereinbarung</a:t>
            </a:r>
          </a:p>
          <a:p>
            <a:pPr lvl="1"/>
            <a:endParaRPr lang="de-DE" b="1" dirty="0" smtClean="0"/>
          </a:p>
          <a:p>
            <a:pPr lvl="1"/>
            <a:endParaRPr lang="de-DE" dirty="0" smtClean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FB9C190-7BD1-488E-BF8C-1223F6E1D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Bisherige Aktivitäten – 1. Workshop-Runde (Jan 2022)</a:t>
            </a:r>
            <a:endParaRPr lang="de-DE" dirty="0"/>
          </a:p>
        </p:txBody>
      </p:sp>
      <p:sp>
        <p:nvSpPr>
          <p:cNvPr id="6" name="Fußzeilenplatzhalter 2">
            <a:extLst>
              <a:ext uri="{FF2B5EF4-FFF2-40B4-BE49-F238E27FC236}">
                <a16:creationId xmlns:a16="http://schemas.microsoft.com/office/drawing/2014/main" id="{772695B0-2772-4C98-8F50-36259424FA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8480" y="6500554"/>
            <a:ext cx="9525463" cy="324000"/>
          </a:xfrm>
        </p:spPr>
        <p:txBody>
          <a:bodyPr/>
          <a:lstStyle/>
          <a:p>
            <a:pPr algn="l"/>
            <a:r>
              <a:rPr lang="de-DE" dirty="0" smtClean="0"/>
              <a:t>03.05.2024 | MIDIA-Hub-Symposium | Ines Leb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266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06992F86-17A9-40C4-8F8D-234F69A8F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mit niedergelassenen </a:t>
            </a:r>
            <a:r>
              <a:rPr lang="de-DE" dirty="0" err="1" smtClean="0"/>
              <a:t>Ärzt:innen</a:t>
            </a:r>
            <a:r>
              <a:rPr lang="de-DE" dirty="0" smtClean="0"/>
              <a:t> und </a:t>
            </a:r>
            <a:r>
              <a:rPr lang="de-DE" dirty="0" err="1" smtClean="0"/>
              <a:t>Patientenvertreter:innen</a:t>
            </a:r>
            <a:endParaRPr lang="de-DE" dirty="0" smtClean="0"/>
          </a:p>
          <a:p>
            <a:r>
              <a:rPr lang="de-DE" dirty="0" smtClean="0"/>
              <a:t>An vorbereiten, geführten „Klick-Demos“ mit anschließender Befragung an klinischen Szenarien wie</a:t>
            </a:r>
          </a:p>
          <a:p>
            <a:pPr lvl="1"/>
            <a:r>
              <a:rPr lang="de-DE" dirty="0" smtClean="0"/>
              <a:t>Zweitmeinung einholen</a:t>
            </a:r>
          </a:p>
          <a:p>
            <a:pPr lvl="1"/>
            <a:r>
              <a:rPr lang="de-DE" dirty="0" smtClean="0"/>
              <a:t>Anmeldung Tumorboard / Terminvereinbarung</a:t>
            </a:r>
          </a:p>
          <a:p>
            <a:pPr lvl="1"/>
            <a:r>
              <a:rPr lang="de-DE" dirty="0" smtClean="0"/>
              <a:t>Dokumentenupload</a:t>
            </a:r>
          </a:p>
          <a:p>
            <a:r>
              <a:rPr lang="de-DE" dirty="0" smtClean="0"/>
              <a:t>Getrennt nach und angepasst an die jeweiligen Stakeholder </a:t>
            </a:r>
          </a:p>
          <a:p>
            <a:pPr lvl="1"/>
            <a:r>
              <a:rPr lang="de-DE" dirty="0" smtClean="0"/>
              <a:t>niedergelassene </a:t>
            </a:r>
            <a:r>
              <a:rPr lang="de-DE" dirty="0" err="1" smtClean="0"/>
              <a:t>Gynäkolog:innen</a:t>
            </a:r>
            <a:r>
              <a:rPr lang="de-DE" dirty="0" smtClean="0"/>
              <a:t> bzw. </a:t>
            </a:r>
            <a:r>
              <a:rPr lang="de-DE" dirty="0" err="1" smtClean="0"/>
              <a:t>Urolog:innen</a:t>
            </a:r>
            <a:r>
              <a:rPr lang="de-DE" dirty="0" smtClean="0"/>
              <a:t> </a:t>
            </a:r>
          </a:p>
          <a:p>
            <a:pPr lvl="1"/>
            <a:r>
              <a:rPr lang="de-DE" dirty="0" smtClean="0"/>
              <a:t>niedergelassene </a:t>
            </a:r>
            <a:r>
              <a:rPr lang="de-DE" dirty="0" err="1" smtClean="0"/>
              <a:t>Neurolog:innen</a:t>
            </a:r>
            <a:endParaRPr lang="de-DE" dirty="0" smtClean="0"/>
          </a:p>
          <a:p>
            <a:pPr lvl="1"/>
            <a:r>
              <a:rPr lang="de-DE" dirty="0" err="1" smtClean="0"/>
              <a:t>MS-Patientenvertreter:innen</a:t>
            </a:r>
            <a:endParaRPr lang="de-DE" dirty="0" smtClean="0"/>
          </a:p>
          <a:p>
            <a:pPr lvl="1"/>
            <a:r>
              <a:rPr lang="de-DE" dirty="0" smtClean="0"/>
              <a:t>Mamma-</a:t>
            </a:r>
            <a:r>
              <a:rPr lang="de-DE" dirty="0" err="1" smtClean="0"/>
              <a:t>Ca</a:t>
            </a:r>
            <a:r>
              <a:rPr lang="de-DE" dirty="0" smtClean="0"/>
              <a:t>- bzw. </a:t>
            </a:r>
            <a:r>
              <a:rPr lang="de-DE" dirty="0" err="1" smtClean="0"/>
              <a:t>Prostata-Ca-Patientenverterter:innen</a:t>
            </a:r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FB9C190-7BD1-488E-BF8C-1223F6E1D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Bisherige Aktivitäten – 2. Workshop-Runde (Mitte 2022)</a:t>
            </a:r>
            <a:endParaRPr lang="de-DE" dirty="0"/>
          </a:p>
        </p:txBody>
      </p:sp>
      <p:sp>
        <p:nvSpPr>
          <p:cNvPr id="6" name="Fußzeilenplatzhalter 2">
            <a:extLst>
              <a:ext uri="{FF2B5EF4-FFF2-40B4-BE49-F238E27FC236}">
                <a16:creationId xmlns:a16="http://schemas.microsoft.com/office/drawing/2014/main" id="{772695B0-2772-4C98-8F50-36259424FA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8480" y="6500554"/>
            <a:ext cx="9525463" cy="324000"/>
          </a:xfrm>
        </p:spPr>
        <p:txBody>
          <a:bodyPr/>
          <a:lstStyle/>
          <a:p>
            <a:pPr algn="l"/>
            <a:r>
              <a:rPr lang="de-DE" dirty="0" smtClean="0"/>
              <a:t>03.05.2024 | MIDIA-Hub-Symposium | Ines Leb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76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6D5D687-0477-47DC-9E82-0088D0186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8509394-BA3C-4693-B913-F509829009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085" b="-1"/>
          <a:stretch/>
        </p:blipFill>
        <p:spPr>
          <a:xfrm>
            <a:off x="608834" y="6633411"/>
            <a:ext cx="10974332" cy="22604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7500BC2-E5E0-4BD7-A24F-27B202D3033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837" b="-5145"/>
          <a:stretch/>
        </p:blipFill>
        <p:spPr>
          <a:xfrm>
            <a:off x="608835" y="501739"/>
            <a:ext cx="839720" cy="36511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7589" y="3963340"/>
            <a:ext cx="1892634" cy="14384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7589" y="4231946"/>
            <a:ext cx="1892634" cy="13808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7590" y="4501010"/>
            <a:ext cx="1892634" cy="12324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58694" y="1380183"/>
            <a:ext cx="7168540" cy="74929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58694" y="2129482"/>
            <a:ext cx="7168540" cy="249477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15FED0F-F0B7-4184-BC31-5689F11989F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53702" y="3203045"/>
            <a:ext cx="161168" cy="227321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11582400" y="-80010"/>
            <a:ext cx="609600" cy="1268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953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091 -0.05763 L 0.2177 -0.235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-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1075457-41D2-4943-8085-BE0025109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8509394-BA3C-4693-B913-F509829009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085" b="-1"/>
          <a:stretch/>
        </p:blipFill>
        <p:spPr>
          <a:xfrm>
            <a:off x="608834" y="6633411"/>
            <a:ext cx="10974332" cy="22604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17893EE-ADA8-4853-9B92-C888AD0A21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2833" y="1578597"/>
            <a:ext cx="161168" cy="22732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39BC07A-8456-4B78-B46B-13965709EAA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6837" b="-5145"/>
          <a:stretch/>
        </p:blipFill>
        <p:spPr>
          <a:xfrm>
            <a:off x="608835" y="501739"/>
            <a:ext cx="839720" cy="365114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8555" y="1437701"/>
            <a:ext cx="2224483" cy="73643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8555" y="2155557"/>
            <a:ext cx="2224483" cy="2539387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11582400" y="-80010"/>
            <a:ext cx="609600" cy="1268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672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7.40741E-7 L 0.06836 -0.12315 " pathEditMode="relative" rAng="0" ptsTypes="AA">
                                      <p:cBhvr>
                                        <p:cTn id="10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1" y="-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itel und Abschlus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haltsfoli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810</Words>
  <Application>Microsoft Office PowerPoint</Application>
  <PresentationFormat>Breitbild</PresentationFormat>
  <Paragraphs>119</Paragraphs>
  <Slides>16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</vt:lpstr>
      <vt:lpstr>Wingdings</vt:lpstr>
      <vt:lpstr>Titel und Abschluss</vt:lpstr>
      <vt:lpstr>Inhaltsfolien</vt:lpstr>
      <vt:lpstr>Nutzerzentrierter Entwicklungs- und Evaluationsprozess (User Centered Design)</vt:lpstr>
      <vt:lpstr>Usability</vt:lpstr>
      <vt:lpstr>User-Centered Design Prozess (UCD)</vt:lpstr>
      <vt:lpstr>Vorarbeiten: Systematic Review zu Erfolgsfaktoren für Patientenportale</vt:lpstr>
      <vt:lpstr>User Centered Design Prozess in MIDIA-Hub</vt:lpstr>
      <vt:lpstr>Bisherige Aktivitäten – 1. Workshop-Runde (Jan 2022)</vt:lpstr>
      <vt:lpstr>Bisherige Aktivitäten – 2. Workshop-Runde (Mitte 2022)</vt:lpstr>
      <vt:lpstr>PowerPoint-Präsentation</vt:lpstr>
      <vt:lpstr>PowerPoint-Präsentation</vt:lpstr>
      <vt:lpstr>Bisherige Aktivitäten – 2. Workshop-Runde (Mitte 2022)</vt:lpstr>
      <vt:lpstr>Bisherige Aktivitäten – 3. Workshop-Runde  (Mitte/Ende 2023)</vt:lpstr>
      <vt:lpstr>Bisherige Aktivitäten – 3. Workshop-Runde  (Mitte/Ende 2023)</vt:lpstr>
      <vt:lpstr>Bisherige Aktivitäten – 3. Workshop-Runde  (Mitte/Ende 2023)</vt:lpstr>
      <vt:lpstr>Zusammenfassung</vt:lpstr>
      <vt:lpstr>Ausblick</vt:lpstr>
      <vt:lpstr>Vielen Dank für Ihre Aufmerksamkeit!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Schraudt, Michaela</dc:creator>
  <cp:lastModifiedBy>Leb, Ines</cp:lastModifiedBy>
  <cp:revision>113</cp:revision>
  <dcterms:created xsi:type="dcterms:W3CDTF">2018-04-25T10:40:57Z</dcterms:created>
  <dcterms:modified xsi:type="dcterms:W3CDTF">2024-05-02T13:27:15Z</dcterms:modified>
</cp:coreProperties>
</file>