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09" r:id="rId1"/>
    <p:sldMasterId id="2147483720" r:id="rId2"/>
  </p:sldMasterIdLst>
  <p:notesMasterIdLst>
    <p:notesMasterId r:id="rId18"/>
  </p:notesMasterIdLst>
  <p:handoutMasterIdLst>
    <p:handoutMasterId r:id="rId19"/>
  </p:handoutMasterIdLst>
  <p:sldIdLst>
    <p:sldId id="263" r:id="rId3"/>
    <p:sldId id="586" r:id="rId4"/>
    <p:sldId id="583" r:id="rId5"/>
    <p:sldId id="603" r:id="rId6"/>
    <p:sldId id="595" r:id="rId7"/>
    <p:sldId id="596" r:id="rId8"/>
    <p:sldId id="598" r:id="rId9"/>
    <p:sldId id="599" r:id="rId10"/>
    <p:sldId id="600" r:id="rId11"/>
    <p:sldId id="601" r:id="rId12"/>
    <p:sldId id="591" r:id="rId13"/>
    <p:sldId id="588" r:id="rId14"/>
    <p:sldId id="592" r:id="rId15"/>
    <p:sldId id="589" r:id="rId16"/>
    <p:sldId id="265" r:id="rId1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299022-0111-FFB3-7BAA-C3F153512D3E}" name="Martin Boeker" initials="MB" userId="S::martin.boeker@tum.de::86c0d1bb-8e34-4043-a483-bccd6c2b53a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8235"/>
    <a:srgbClr val="6F9CD1"/>
    <a:srgbClr val="EAEAEA"/>
    <a:srgbClr val="75A4DC"/>
    <a:srgbClr val="E4E4E4"/>
    <a:srgbClr val="649DCF"/>
    <a:srgbClr val="1B2259"/>
    <a:srgbClr val="929292"/>
    <a:srgbClr val="709FD5"/>
    <a:srgbClr val="3B3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1" autoAdjust="0"/>
    <p:restoredTop sz="66921" autoAdjust="0"/>
  </p:normalViewPr>
  <p:slideViewPr>
    <p:cSldViewPr snapToGrid="0">
      <p:cViewPr varScale="1">
        <p:scale>
          <a:sx n="44" d="100"/>
          <a:sy n="44" d="100"/>
        </p:scale>
        <p:origin x="1436" y="4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8/10/relationships/authors" Target="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DD03B461-87B6-485D-B93B-C37A5E54EE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4D6B055-EB22-4996-964E-A9312135CF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508DC-2883-4710-9FC2-2787AD317AE3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A5CDA9-C4AB-4975-9EB4-B67B3FD7C6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137D1B-C512-40A4-8FEF-B2B0452C01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488EF4-C79C-414F-A1D2-ADFCC86A5C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4317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95ABFC-DF36-40BD-AAF1-94F5E0239129}" type="datetimeFigureOut">
              <a:rPr lang="de-DE" smtClean="0"/>
              <a:t>03.05.2024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252E3-9E50-4AA9-9B3E-FB11681104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054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7908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489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3135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3422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800" b="0" i="0" u="none" strike="noStrike" baseline="0" dirty="0">
                <a:latin typeface="Calibri" panose="020F0502020204030204" pitchFamily="34" charset="0"/>
              </a:rPr>
              <a:t>Konkreten Hostings dieser eingebetteten Anwendung, und damit auch der finalen Einbindung in das Patientenportal muss noch seitens Siemens endgültig geklärt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8120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Im Gegensatz zu spezifischeren Einwilligungen, die sich auf bestimmte Forschungsprojekte oder Datenarten beziehen, erlaubt der Broad Consent eine breitere Nutzung der Daten für unterschiedliche Forschungsvorhaben.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Die zugehörigen Patienteneinwilligungen für den Broad Consent sind in der Regel umfangreicher und allgemeiner gestaltet, um eine Vielzahl von potenziellen Forschungsaktivitäten abzudecken.</a:t>
            </a:r>
            <a:endParaRPr lang="de-DE" dirty="0"/>
          </a:p>
          <a:p>
            <a:endParaRPr lang="de-DE" dirty="0"/>
          </a:p>
          <a:p>
            <a:r>
              <a:rPr lang="de-DE" dirty="0"/>
              <a:t>Modul Widerrufsrecht und Geltungsdauer ohne Zustimmung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9335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gICS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</a:p>
          <a:p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Digitale </a:t>
            </a:r>
            <a:r>
              <a:rPr lang="de-DE" dirty="0"/>
              <a:t>Verwaltung/Verarbeitung modular abgebildeter Einwilligungen und Widerrufen</a:t>
            </a:r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de-DE" dirty="0"/>
              <a:t>Greifswald </a:t>
            </a: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THS-Tool</a:t>
            </a:r>
          </a:p>
          <a:p>
            <a:pPr marL="171450" indent="-171450">
              <a:buFontTx/>
              <a:buChar char="-"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</a:t>
            </a:r>
            <a:r>
              <a:rPr lang="de-DE" dirty="0"/>
              <a:t>papierbasierte als auch rein digitale Arbeitsabläufe integrierbar</a:t>
            </a:r>
          </a:p>
          <a:p>
            <a:endParaRPr lang="de-DE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BC in 7 Fachabteilungen, 2 davon digital (UR und CH für bestimmt Operationen/Studien)</a:t>
            </a:r>
          </a:p>
          <a:p>
            <a:endParaRPr lang="de-DE" dirty="0"/>
          </a:p>
          <a:p>
            <a:r>
              <a:rPr lang="de-DE" dirty="0"/>
              <a:t>Händische Übertragung ggf. Zeitversetzt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6220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470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gICS</a:t>
            </a:r>
            <a:r>
              <a:rPr lang="de-DE" dirty="0"/>
              <a:t> als Data Layer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/>
              <a:t>Dynamische Templates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de-DE" dirty="0"/>
              <a:t>Dynamische Identifier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de-DE" dirty="0" err="1"/>
              <a:t>Parameterierbarkeit</a:t>
            </a:r>
            <a:r>
              <a:rPr lang="de-DE" dirty="0"/>
              <a:t> via Umgebungsvariablen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Definition der SOAP-Schnittstellen über Standard-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Servie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-Interface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Abrufbare WSDL der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gICS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-SOAP-Schnittstelle definiert, welche Operationen unterstützt werden und beschreibt die Eingabe- und Ausgabeparameter jeder Operation.</a:t>
            </a:r>
            <a:endParaRPr lang="de-DE" dirty="0"/>
          </a:p>
          <a:p>
            <a:endParaRPr lang="de-DE" dirty="0"/>
          </a:p>
          <a:p>
            <a:r>
              <a:rPr lang="de-DE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getConsentTemplate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Domäne in der sich die entsprechenden Einwilligungsvorlage befindet, Namen der Einwilligungsvorlage und der Einwilligungsvorlageversion</a:t>
            </a:r>
          </a:p>
          <a:p>
            <a:r>
              <a:rPr lang="de-DE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getCurrentConsentForSignerIdsAndCT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Domäne der Vorlage, Namen der Vorlage, Version sowie Signer-ID und der Typ der Signer-ID</a:t>
            </a:r>
          </a:p>
          <a:p>
            <a:r>
              <a:rPr lang="de-DE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addConsent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Domäne der Vorlage, Namen der Vorlage, Version, Angaben zur ausgefüllten Einwilligung, Personenbezug, ggf. vorhandene Unterschriften und ggf. vorhandene PDF-Scans </a:t>
            </a:r>
            <a:endParaRPr lang="de-DE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b="1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listModules</a:t>
            </a:r>
            <a:r>
              <a:rPr lang="de-DE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Domäne der Module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142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inline frame: </a:t>
            </a:r>
            <a:r>
              <a:rPr lang="de-DE" b="0" dirty="0"/>
              <a:t>HTML-Element zur Einbindung von Fremdinhalte über ein </a:t>
            </a:r>
            <a:r>
              <a:rPr lang="de-DE" b="0" dirty="0" err="1"/>
              <a:t>Contentwindow</a:t>
            </a:r>
            <a:r>
              <a:rPr lang="de-DE" b="0" dirty="0"/>
              <a:t> in die eigene Webseite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Query URL </a:t>
            </a:r>
            <a:r>
              <a:rPr lang="de-DE" dirty="0" err="1"/>
              <a:t>parameters</a:t>
            </a:r>
            <a:r>
              <a:rPr lang="de-DE" dirty="0"/>
              <a:t> als </a:t>
            </a:r>
            <a:r>
              <a:rPr lang="de-DE" dirty="0" err="1"/>
              <a:t>key-value</a:t>
            </a:r>
            <a:r>
              <a:rPr lang="de-DE" dirty="0"/>
              <a:t> Paare</a:t>
            </a:r>
            <a:endParaRPr lang="de-DE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/>
          </a:p>
          <a:p>
            <a:r>
              <a:rPr lang="de-DE" dirty="0"/>
              <a:t>HMAC </a:t>
            </a:r>
            <a:r>
              <a:rPr lang="de-DE" dirty="0" err="1"/>
              <a:t>signature</a:t>
            </a:r>
            <a:r>
              <a:rPr lang="de-DE" dirty="0"/>
              <a:t> </a:t>
            </a:r>
            <a:r>
              <a:rPr lang="de-DE" dirty="0" err="1"/>
              <a:t>Verfizierung</a:t>
            </a:r>
            <a:r>
              <a:rPr lang="de-DE" dirty="0"/>
              <a:t> des Aufrufes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00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Keine Anmeldung nötig da dies über Patientenportal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817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246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- Keine Änderungen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de-DE" dirty="0"/>
              <a:t>- Hinweis ob Felder fehlen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F252E3-9E50-4AA9-9B3E-FB11681104D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97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">
            <a:extLst>
              <a:ext uri="{FF2B5EF4-FFF2-40B4-BE49-F238E27FC236}">
                <a16:creationId xmlns:a16="http://schemas.microsoft.com/office/drawing/2014/main" id="{BD138E71-F126-48D0-A6F4-E93FE89D98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584" y="2084009"/>
            <a:ext cx="9144000" cy="796342"/>
          </a:xfrm>
          <a:prstGeom prst="rect">
            <a:avLst/>
          </a:prstGeom>
        </p:spPr>
        <p:txBody>
          <a:bodyPr anchor="b"/>
          <a:lstStyle>
            <a:lvl1pPr algn="l">
              <a:defRPr sz="3200" b="1" baseline="0">
                <a:solidFill>
                  <a:srgbClr val="1B2259"/>
                </a:solidFill>
                <a:latin typeface="+mn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9EB514DE-56D3-47A4-A71F-93F8482FB8C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93584" y="386751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>
                <a:solidFill>
                  <a:srgbClr val="1B2259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Referent</a:t>
            </a:r>
            <a:br>
              <a:rPr lang="de-DE" dirty="0"/>
            </a:br>
            <a:r>
              <a:rPr lang="de-DE" dirty="0"/>
              <a:t>TT.MM.JJJJ</a:t>
            </a:r>
            <a:br>
              <a:rPr lang="de-DE" dirty="0"/>
            </a:br>
            <a:r>
              <a:rPr lang="de-DE" dirty="0"/>
              <a:t>Veranstaltung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7815CA8-2164-4E4C-80C8-7AD8A8016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569" y="0"/>
            <a:ext cx="2526792" cy="192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24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6D34FC-1347-4F79-96BF-EA5EA4A62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380375"/>
            <a:ext cx="10611288" cy="4402875"/>
          </a:xfrm>
          <a:prstGeom prst="rect">
            <a:avLst/>
          </a:prstGeom>
        </p:spPr>
        <p:txBody>
          <a:bodyPr/>
          <a:lstStyle>
            <a:lvl1pPr>
              <a:buNone/>
              <a:defRPr sz="2800"/>
            </a:lvl1pPr>
            <a:lvl2pPr>
              <a:buNone/>
              <a:defRPr sz="2400"/>
            </a:lvl2pPr>
            <a:lvl3pPr>
              <a:buNone/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68CAE08E-4CFA-4E76-AFCD-11E6A0D1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5251"/>
            <a:ext cx="10611288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D27778C-4B24-419D-A87F-1C61A4C7EC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68" y="61460"/>
            <a:ext cx="1042232" cy="7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52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D48F42E-D43B-43A4-9FFA-696FE3A3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" y="6500554"/>
            <a:ext cx="9525463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Erpenbeck | MIDIA-Hub Symposium| 03.05.2024</a:t>
            </a:r>
            <a:endParaRPr lang="de-DE" dirty="0"/>
          </a:p>
        </p:txBody>
      </p:sp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68CAE08E-4CFA-4E76-AFCD-11E6A0D1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5251"/>
            <a:ext cx="10611288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1700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72695B0-2772-4C98-8F50-36259424F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Erpenbeck | MIDIA-Hub Symposium| 03.05.2024</a:t>
            </a:r>
            <a:endParaRPr lang="de-DE" dirty="0"/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7E9ACFF6-12B6-4B3D-9F7D-5EEF7657C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79" y="1444902"/>
            <a:ext cx="10611289" cy="485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platzhalter 1">
            <a:extLst>
              <a:ext uri="{FF2B5EF4-FFF2-40B4-BE49-F238E27FC236}">
                <a16:creationId xmlns:a16="http://schemas.microsoft.com/office/drawing/2014/main" id="{68CAE08E-4CFA-4E76-AFCD-11E6A0D1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5251"/>
            <a:ext cx="10611288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6011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9D48F42E-D43B-43A4-9FFA-696FE3A3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" y="6500554"/>
            <a:ext cx="9525463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Erpenbeck | MIDIA-Hub Symposium| 03.05.2024</a:t>
            </a:r>
            <a:endParaRPr lang="de-DE" dirty="0"/>
          </a:p>
        </p:txBody>
      </p:sp>
      <p:sp>
        <p:nvSpPr>
          <p:cNvPr id="5" name="Titelplatzhalter 1">
            <a:extLst>
              <a:ext uri="{FF2B5EF4-FFF2-40B4-BE49-F238E27FC236}">
                <a16:creationId xmlns:a16="http://schemas.microsoft.com/office/drawing/2014/main" id="{68CAE08E-4CFA-4E76-AFCD-11E6A0D1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5251"/>
            <a:ext cx="10611288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3414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9D48F42E-D43B-43A4-9FFA-696FE3A3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" y="6500554"/>
            <a:ext cx="9525463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Erpenbeck | MIDIA-Hub Symposium| 03.05.2024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1711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F29997DC-C38C-46A9-9D6D-864EB6B912DD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38480" y="1463491"/>
            <a:ext cx="5220000" cy="4819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2259"/>
                </a:solidFill>
              </a:defRPr>
            </a:lvl1pPr>
            <a:lvl2pPr>
              <a:defRPr>
                <a:solidFill>
                  <a:srgbClr val="1B2259"/>
                </a:solidFill>
              </a:defRPr>
            </a:lvl2pPr>
            <a:lvl3pPr>
              <a:defRPr>
                <a:solidFill>
                  <a:srgbClr val="1B2259"/>
                </a:solidFill>
              </a:defRPr>
            </a:lvl3pPr>
            <a:lvl4pPr>
              <a:defRPr>
                <a:solidFill>
                  <a:srgbClr val="1B2259"/>
                </a:solidFill>
              </a:defRPr>
            </a:lvl4pPr>
            <a:lvl5pPr>
              <a:defRPr>
                <a:solidFill>
                  <a:srgbClr val="1B225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036EDAFB-A891-477D-8031-4AA5E943EA47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29768" y="1463491"/>
            <a:ext cx="5220000" cy="481922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B2259"/>
                </a:solidFill>
              </a:defRPr>
            </a:lvl1pPr>
            <a:lvl2pPr>
              <a:defRPr>
                <a:solidFill>
                  <a:srgbClr val="1B2259"/>
                </a:solidFill>
              </a:defRPr>
            </a:lvl2pPr>
            <a:lvl3pPr>
              <a:defRPr>
                <a:solidFill>
                  <a:srgbClr val="1B2259"/>
                </a:solidFill>
              </a:defRPr>
            </a:lvl3pPr>
            <a:lvl4pPr>
              <a:defRPr>
                <a:solidFill>
                  <a:srgbClr val="1B2259"/>
                </a:solidFill>
              </a:defRPr>
            </a:lvl4pPr>
            <a:lvl5pPr>
              <a:defRPr>
                <a:solidFill>
                  <a:srgbClr val="1B2259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8F42E-D43B-43A4-9FFA-696FE3A3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" y="6500554"/>
            <a:ext cx="9525463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Erpenbeck | MIDIA-Hub Symposium| 03.05.2024</a:t>
            </a:r>
            <a:endParaRPr lang="de-DE" dirty="0"/>
          </a:p>
        </p:txBody>
      </p:sp>
      <p:sp>
        <p:nvSpPr>
          <p:cNvPr id="6" name="Titelplatzhalter 1">
            <a:extLst>
              <a:ext uri="{FF2B5EF4-FFF2-40B4-BE49-F238E27FC236}">
                <a16:creationId xmlns:a16="http://schemas.microsoft.com/office/drawing/2014/main" id="{68CAE08E-4CFA-4E76-AFCD-11E6A0D11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5251"/>
            <a:ext cx="10611288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680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4ED4380-ACED-49B1-BAD8-92FACDA55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480" y="115251"/>
            <a:ext cx="11135360" cy="113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E313620-8ECE-42CF-9BAA-6B0494237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480" y="1508124"/>
            <a:ext cx="11135360" cy="4229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53A59184-D487-49B4-B794-1BA468179A83}"/>
              </a:ext>
            </a:extLst>
          </p:cNvPr>
          <p:cNvSpPr/>
          <p:nvPr userDrawn="1"/>
        </p:nvSpPr>
        <p:spPr>
          <a:xfrm>
            <a:off x="-8464" y="1363236"/>
            <a:ext cx="221673" cy="5497200"/>
          </a:xfrm>
          <a:prstGeom prst="rect">
            <a:avLst/>
          </a:prstGeom>
          <a:solidFill>
            <a:srgbClr val="6F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D21DF55-5312-421C-8D08-5A56F9C60C7A}"/>
              </a:ext>
            </a:extLst>
          </p:cNvPr>
          <p:cNvSpPr/>
          <p:nvPr userDrawn="1"/>
        </p:nvSpPr>
        <p:spPr>
          <a:xfrm>
            <a:off x="-8463" y="-3549"/>
            <a:ext cx="221673" cy="1368000"/>
          </a:xfrm>
          <a:prstGeom prst="rect">
            <a:avLst/>
          </a:prstGeom>
          <a:solidFill>
            <a:srgbClr val="1B2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5" name="Picture 2" descr="F:\Anträge\MIRACUM\Dissemination\Logo MII\Logo_MII_cmyk.jpg">
            <a:extLst>
              <a:ext uri="{FF2B5EF4-FFF2-40B4-BE49-F238E27FC236}">
                <a16:creationId xmlns:a16="http://schemas.microsoft.com/office/drawing/2014/main" id="{5D108DB8-C02E-4092-AA44-FB6533DB754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" y="6009201"/>
            <a:ext cx="1119703" cy="669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018C6F-2425-498A-8246-1C1A9EC639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2"/>
          <a:stretch/>
        </p:blipFill>
        <p:spPr>
          <a:xfrm>
            <a:off x="10749454" y="5799992"/>
            <a:ext cx="1336765" cy="102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1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7" r:id="rId2"/>
    <p:sldLayoutId id="2147483731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B2259"/>
          </a:solidFill>
          <a:latin typeface="Calibri 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22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B22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B22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48F42E-D43B-43A4-9FFA-696FE3A3F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" y="6510493"/>
            <a:ext cx="9525463" cy="32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de-DE"/>
              <a:t>Erpenbeck | MIDIA-Hub Symposium| 03.05.2024</a:t>
            </a:r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46B9B97-1298-4A1B-93E3-E436DBC49F6C}"/>
              </a:ext>
            </a:extLst>
          </p:cNvPr>
          <p:cNvSpPr/>
          <p:nvPr userDrawn="1"/>
        </p:nvSpPr>
        <p:spPr>
          <a:xfrm>
            <a:off x="-8464" y="1363236"/>
            <a:ext cx="221673" cy="5497200"/>
          </a:xfrm>
          <a:prstGeom prst="rect">
            <a:avLst/>
          </a:prstGeom>
          <a:solidFill>
            <a:srgbClr val="6F9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F02620-E7C0-470D-AD8E-80E238EDCD70}"/>
              </a:ext>
            </a:extLst>
          </p:cNvPr>
          <p:cNvSpPr/>
          <p:nvPr userDrawn="1"/>
        </p:nvSpPr>
        <p:spPr>
          <a:xfrm>
            <a:off x="-8463" y="-3549"/>
            <a:ext cx="221673" cy="1368000"/>
          </a:xfrm>
          <a:prstGeom prst="rect">
            <a:avLst/>
          </a:prstGeom>
          <a:solidFill>
            <a:srgbClr val="1B2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98B6ACA9-E446-453E-AE82-870CC2D21E4F}"/>
              </a:ext>
            </a:extLst>
          </p:cNvPr>
          <p:cNvSpPr txBox="1">
            <a:spLocks/>
          </p:cNvSpPr>
          <p:nvPr userDrawn="1"/>
        </p:nvSpPr>
        <p:spPr>
          <a:xfrm>
            <a:off x="10499128" y="6523845"/>
            <a:ext cx="1088813" cy="324000"/>
          </a:xfrm>
          <a:prstGeom prst="rect">
            <a:avLst/>
          </a:prstGeom>
          <a:noFill/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DFDB8B2-950B-4C35-8EE3-3950EF06083E}" type="slidenum">
              <a:rPr lang="de-DE" sz="12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pPr algn="r"/>
              <a:t>‹Nr.›</a:t>
            </a:fld>
            <a:endParaRPr lang="de-DE" sz="1200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7294AD4A-F723-4FE5-8335-29E669E80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8480" y="1465199"/>
            <a:ext cx="11049461" cy="4855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CFD9721-D87E-4972-9629-679AAA435F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9768" y="133177"/>
            <a:ext cx="1042232" cy="793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1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6" r:id="rId2"/>
    <p:sldLayoutId id="2147483727" r:id="rId3"/>
    <p:sldLayoutId id="2147483728" r:id="rId4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B2259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B225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B225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B225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B22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https://www.medizininformatik-initiative.de/de/mustertext-zur-patienteneinwilligun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8D17973-6A64-4395-B510-70381E85E56B}"/>
              </a:ext>
            </a:extLst>
          </p:cNvPr>
          <p:cNvSpPr/>
          <p:nvPr/>
        </p:nvSpPr>
        <p:spPr>
          <a:xfrm>
            <a:off x="1683395" y="1334732"/>
            <a:ext cx="8984609" cy="444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3584" y="2084009"/>
            <a:ext cx="9144000" cy="1163044"/>
          </a:xfrm>
        </p:spPr>
        <p:txBody>
          <a:bodyPr>
            <a:normAutofit fontScale="90000"/>
          </a:bodyPr>
          <a:lstStyle/>
          <a:p>
            <a:r>
              <a:rPr lang="de-DE" dirty="0"/>
              <a:t>Ins Patientenportal integrierte Anwendung zum digitalen Management der Broad Consent (BC) Module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Marcel Erpenbeck</a:t>
            </a:r>
          </a:p>
          <a:p>
            <a:r>
              <a:rPr lang="de-DE" dirty="0"/>
              <a:t>03.05.24</a:t>
            </a:r>
          </a:p>
          <a:p>
            <a:r>
              <a:rPr lang="de-DE" dirty="0"/>
              <a:t>MIDIA-Hub Symposium</a:t>
            </a:r>
          </a:p>
        </p:txBody>
      </p:sp>
    </p:spTree>
    <p:extLst>
      <p:ext uri="{BB962C8B-B14F-4D97-AF65-F5344CB8AC3E}">
        <p14:creationId xmlns:p14="http://schemas.microsoft.com/office/powerpoint/2010/main" val="1838752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703A85-A802-41DF-9B98-16019265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Erpenbeck | MIDIA-Hub Symposium| 03.05.2024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432DAE-D8CB-4FB9-88E8-57F9DD0A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Consent Web App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B37DCE-3385-4B9F-BFEE-925FEA55C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59" y="1350320"/>
            <a:ext cx="8355228" cy="50455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91A89F-B4D8-45D0-8AEB-1091ADB39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" y="519457"/>
            <a:ext cx="3138206" cy="61917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224247A-3135-4454-9E24-B601E06E9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544" y="1640713"/>
            <a:ext cx="6268528" cy="396354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B5A0728-58CA-4366-91BA-25E78FAC2A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4771" y="4327035"/>
            <a:ext cx="1538557" cy="80929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F080287-AB4B-4084-9590-0A46EFF475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6033" y="1467928"/>
            <a:ext cx="2296069" cy="42715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2DD2FCD-9809-4D1E-B519-A78A8A603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566" y="4478758"/>
            <a:ext cx="1250117" cy="6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36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703A85-A802-41DF-9B98-16019265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Erpenbeck | MIDIA-Hub Symposium| 03.05.2024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432DAE-D8CB-4FB9-88E8-57F9DD0A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BC-Einwilligungserklärungen der </a:t>
            </a:r>
            <a:r>
              <a:rPr lang="de-DE" dirty="0" err="1"/>
              <a:t>tdhp</a:t>
            </a:r>
            <a:r>
              <a:rPr lang="de-DE" dirty="0"/>
              <a:t> in </a:t>
            </a:r>
            <a:r>
              <a:rPr lang="de-DE" dirty="0" err="1"/>
              <a:t>gICS</a:t>
            </a:r>
            <a:endParaRPr lang="de-DE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91A7D63-9BA1-40BB-9BD0-5DD47850A4F0}"/>
              </a:ext>
            </a:extLst>
          </p:cNvPr>
          <p:cNvSpPr txBox="1">
            <a:spLocks/>
          </p:cNvSpPr>
          <p:nvPr/>
        </p:nvSpPr>
        <p:spPr>
          <a:xfrm>
            <a:off x="538479" y="1245651"/>
            <a:ext cx="10611289" cy="56123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7723EE-9640-432F-8008-B86CF6853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026" y="2337593"/>
            <a:ext cx="10345947" cy="21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17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703A85-A802-41DF-9B98-16019265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Erpenbeck | MIDIA-Hub Symposium| 03.05.2024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432DAE-D8CB-4FB9-88E8-57F9DD0A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91A7D63-9BA1-40BB-9BD0-5DD47850A4F0}"/>
              </a:ext>
            </a:extLst>
          </p:cNvPr>
          <p:cNvSpPr txBox="1">
            <a:spLocks/>
          </p:cNvSpPr>
          <p:nvPr/>
        </p:nvSpPr>
        <p:spPr>
          <a:xfrm>
            <a:off x="538479" y="1245651"/>
            <a:ext cx="10611289" cy="56123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E9A030-4AA4-4BB5-B7EF-F74331134A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66" y="0"/>
            <a:ext cx="11627027" cy="6800492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5BEB42DB-0A69-49B8-B8D0-54826105E5DA}"/>
              </a:ext>
            </a:extLst>
          </p:cNvPr>
          <p:cNvSpPr/>
          <p:nvPr/>
        </p:nvSpPr>
        <p:spPr>
          <a:xfrm>
            <a:off x="9293525" y="2576423"/>
            <a:ext cx="1190446" cy="414068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0624020-4801-4AEC-95E8-372946E2CFFB}"/>
              </a:ext>
            </a:extLst>
          </p:cNvPr>
          <p:cNvSpPr/>
          <p:nvPr/>
        </p:nvSpPr>
        <p:spPr>
          <a:xfrm>
            <a:off x="6026989" y="2675116"/>
            <a:ext cx="1788543" cy="246363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98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703A85-A802-41DF-9B98-16019265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Erpenbeck | MIDIA-Hub Symposium| 03.05.2024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091A7D63-9BA1-40BB-9BD0-5DD47850A4F0}"/>
              </a:ext>
            </a:extLst>
          </p:cNvPr>
          <p:cNvSpPr txBox="1">
            <a:spLocks/>
          </p:cNvSpPr>
          <p:nvPr/>
        </p:nvSpPr>
        <p:spPr>
          <a:xfrm>
            <a:off x="538479" y="1245651"/>
            <a:ext cx="10611289" cy="56123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DE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0752E8AF-3E3F-445C-8762-5CDAB0424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58A934C-A290-4898-8B52-775A5E28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08" y="0"/>
            <a:ext cx="11711082" cy="6858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9C38D4E-7160-4E77-A86D-8E1C672A7A69}"/>
              </a:ext>
            </a:extLst>
          </p:cNvPr>
          <p:cNvSpPr/>
          <p:nvPr/>
        </p:nvSpPr>
        <p:spPr>
          <a:xfrm>
            <a:off x="6096000" y="4635260"/>
            <a:ext cx="1731034" cy="32400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4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703A85-A802-41DF-9B98-16019265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Erpenbeck | MIDIA-Hub Symposium| 03.05.2024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432DAE-D8CB-4FB9-88E8-57F9DD0A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Aktueller Stand und Ausblick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D4AD6805-92F9-48A8-9752-5C784FA1E685}"/>
              </a:ext>
            </a:extLst>
          </p:cNvPr>
          <p:cNvSpPr txBox="1">
            <a:spLocks/>
          </p:cNvSpPr>
          <p:nvPr/>
        </p:nvSpPr>
        <p:spPr>
          <a:xfrm>
            <a:off x="538479" y="1245651"/>
            <a:ext cx="10611289" cy="561234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Anwendung zum digitalen Management der Broad Consent Module</a:t>
            </a:r>
          </a:p>
          <a:p>
            <a:r>
              <a:rPr lang="de-DE" dirty="0"/>
              <a:t>Anbindung des </a:t>
            </a:r>
            <a:r>
              <a:rPr lang="de-DE" dirty="0" err="1"/>
              <a:t>gICS</a:t>
            </a:r>
            <a:r>
              <a:rPr lang="de-DE" dirty="0"/>
              <a:t>-Einwilligungsmanagement unter Nutzung der </a:t>
            </a:r>
            <a:r>
              <a:rPr lang="de-DE" dirty="0" err="1"/>
              <a:t>gICS</a:t>
            </a:r>
            <a:r>
              <a:rPr lang="de-DE" dirty="0"/>
              <a:t> SOAP-Schnittstelle</a:t>
            </a:r>
          </a:p>
          <a:p>
            <a:r>
              <a:rPr lang="de-DE" dirty="0"/>
              <a:t>Offen:</a:t>
            </a:r>
          </a:p>
          <a:p>
            <a:pPr lvl="1"/>
            <a:r>
              <a:rPr lang="de-DE" dirty="0"/>
              <a:t>Hosting und </a:t>
            </a:r>
            <a:r>
              <a:rPr lang="de-DE" dirty="0" err="1"/>
              <a:t>Deployment</a:t>
            </a:r>
            <a:r>
              <a:rPr lang="de-DE" dirty="0"/>
              <a:t> der Anwendung</a:t>
            </a:r>
          </a:p>
          <a:p>
            <a:pPr lvl="1"/>
            <a:r>
              <a:rPr lang="de-DE" dirty="0"/>
              <a:t>Integration ins </a:t>
            </a:r>
            <a:r>
              <a:rPr lang="de-DE" dirty="0" err="1"/>
              <a:t>tdhp</a:t>
            </a:r>
            <a:r>
              <a:rPr lang="de-DE" dirty="0"/>
              <a:t>-Patientenportal</a:t>
            </a:r>
          </a:p>
          <a:p>
            <a:pPr lvl="1"/>
            <a:r>
              <a:rPr lang="de-DE" dirty="0"/>
              <a:t>Produktivgang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014351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Aufmerksamkeit!</a:t>
            </a:r>
          </a:p>
        </p:txBody>
      </p:sp>
      <p:pic>
        <p:nvPicPr>
          <p:cNvPr id="4" name="Inhaltsplatzhalter 4" descr="Nahaufnahme eines Fragezeichens auf einem Parkettboden vor einer Wand">
            <a:extLst>
              <a:ext uri="{FF2B5EF4-FFF2-40B4-BE49-F238E27FC236}">
                <a16:creationId xmlns:a16="http://schemas.microsoft.com/office/drawing/2014/main" id="{468F961B-32D5-4518-9177-81920C5A3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443" y="1381125"/>
            <a:ext cx="8960290" cy="440213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99085C3-98B8-4BB6-9E26-96F110FCD0F8}"/>
              </a:ext>
            </a:extLst>
          </p:cNvPr>
          <p:cNvSpPr txBox="1"/>
          <p:nvPr/>
        </p:nvSpPr>
        <p:spPr>
          <a:xfrm>
            <a:off x="4646763" y="3755472"/>
            <a:ext cx="713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Kontakt: marcel.erpenbeck@uk-erlangen.de</a:t>
            </a:r>
          </a:p>
        </p:txBody>
      </p:sp>
    </p:spTree>
    <p:extLst>
      <p:ext uri="{BB962C8B-B14F-4D97-AF65-F5344CB8AC3E}">
        <p14:creationId xmlns:p14="http://schemas.microsoft.com/office/powerpoint/2010/main" val="157984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78BAB5F-EF20-4F71-9582-83DFB7597C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/>
              <a:t>Erpenbeck | MIDIA-Hub Symposium| 03.05.2024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370C58-9009-42EA-8DBC-435F54652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Broad Consent (BC) </a:t>
            </a:r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21035C88-0150-4443-8BBB-58A46739C514}"/>
              </a:ext>
            </a:extLst>
          </p:cNvPr>
          <p:cNvSpPr txBox="1">
            <a:spLocks/>
          </p:cNvSpPr>
          <p:nvPr/>
        </p:nvSpPr>
        <p:spPr>
          <a:xfrm>
            <a:off x="936130" y="1237836"/>
            <a:ext cx="5494168" cy="485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de-DE" sz="1600" dirty="0"/>
          </a:p>
          <a:p>
            <a:pPr>
              <a:spcBef>
                <a:spcPts val="600"/>
              </a:spcBef>
            </a:pPr>
            <a:r>
              <a:rPr lang="de-DE" dirty="0"/>
              <a:t>Einwilligung zur breiten Nutzung medizinischer Daten für Forschungszwecke </a:t>
            </a:r>
          </a:p>
          <a:p>
            <a:pPr>
              <a:spcBef>
                <a:spcPts val="600"/>
              </a:spcBef>
            </a:pPr>
            <a:r>
              <a:rPr lang="de-DE" dirty="0"/>
              <a:t>Unterteilt in Patienteninformation und Einwilligungserklärung</a:t>
            </a:r>
          </a:p>
          <a:p>
            <a:pPr>
              <a:spcBef>
                <a:spcPts val="600"/>
              </a:spcBef>
            </a:pPr>
            <a:r>
              <a:rPr lang="de-DE" dirty="0"/>
              <a:t>Aufbau aus Modulen, zu denen es jeweils Einwilligungsoptionen geben kann</a:t>
            </a:r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0B6B6D4-435F-4778-911F-EF57BB46D1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8699" y="763764"/>
            <a:ext cx="1588589" cy="230077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4229AFD-0743-4DEA-9264-0F627E44F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1616" y="763764"/>
            <a:ext cx="1623639" cy="2300779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10A44AB-AE4C-48C6-B408-6144AB260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9583" y="838387"/>
            <a:ext cx="1588590" cy="2254654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9496F7FA-B2FF-4CCE-90A2-D855564115C9}"/>
              </a:ext>
            </a:extLst>
          </p:cNvPr>
          <p:cNvSpPr/>
          <p:nvPr/>
        </p:nvSpPr>
        <p:spPr>
          <a:xfrm>
            <a:off x="10197457" y="763764"/>
            <a:ext cx="1665766" cy="87541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C4803D7-BAB9-454E-8E1C-C59AA71E1886}"/>
              </a:ext>
            </a:extLst>
          </p:cNvPr>
          <p:cNvCxnSpPr/>
          <p:nvPr/>
        </p:nvCxnSpPr>
        <p:spPr>
          <a:xfrm flipH="1">
            <a:off x="6640109" y="763764"/>
            <a:ext cx="3557348" cy="2591986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9A1A048C-90C8-4F02-B981-D623EC9CFF27}"/>
              </a:ext>
            </a:extLst>
          </p:cNvPr>
          <p:cNvCxnSpPr>
            <a:cxnSpLocks/>
          </p:cNvCxnSpPr>
          <p:nvPr/>
        </p:nvCxnSpPr>
        <p:spPr>
          <a:xfrm>
            <a:off x="11863223" y="1633071"/>
            <a:ext cx="79551" cy="172267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F9654ACE-EA94-4D79-B592-D2BB7CC9D8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8699" y="3424667"/>
            <a:ext cx="5264076" cy="2594544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43C5B4C3-0CE7-4DC0-8E68-CA0228F65DAB}"/>
              </a:ext>
            </a:extLst>
          </p:cNvPr>
          <p:cNvSpPr/>
          <p:nvPr/>
        </p:nvSpPr>
        <p:spPr>
          <a:xfrm>
            <a:off x="6640109" y="3355750"/>
            <a:ext cx="5302665" cy="27384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91938AB-7DAC-4401-B5CD-71C39DD9C0C6}"/>
              </a:ext>
            </a:extLst>
          </p:cNvPr>
          <p:cNvSpPr txBox="1"/>
          <p:nvPr/>
        </p:nvSpPr>
        <p:spPr>
          <a:xfrm>
            <a:off x="6592601" y="3020877"/>
            <a:ext cx="56603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hlinkClick r:id="rId7"/>
              </a:rPr>
              <a:t>https://www.medizininformatik-initiative.de/de/mustertext-zur-patienteneinwilligung</a:t>
            </a:r>
            <a:r>
              <a:rPr lang="de-DE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68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Erpenbeck | MIDIA-Hub Symposium| 03.05.2024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BC am Uniklinikum Erlangen</a:t>
            </a:r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35166313-5DB4-4FD6-80AC-DEA962E2582D}"/>
              </a:ext>
            </a:extLst>
          </p:cNvPr>
          <p:cNvSpPr txBox="1">
            <a:spLocks/>
          </p:cNvSpPr>
          <p:nvPr/>
        </p:nvSpPr>
        <p:spPr>
          <a:xfrm>
            <a:off x="936129" y="1237836"/>
            <a:ext cx="10611289" cy="485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de-DE" sz="1600" dirty="0"/>
          </a:p>
          <a:p>
            <a:pPr>
              <a:spcBef>
                <a:spcPts val="600"/>
              </a:spcBef>
            </a:pPr>
            <a:r>
              <a:rPr lang="de-DE" dirty="0" err="1"/>
              <a:t>gICS</a:t>
            </a:r>
            <a:r>
              <a:rPr lang="de-DE" dirty="0"/>
              <a:t>-Einwilligungsmanagement</a:t>
            </a:r>
          </a:p>
          <a:p>
            <a:pPr>
              <a:spcBef>
                <a:spcPts val="600"/>
              </a:spcBef>
            </a:pPr>
            <a:r>
              <a:rPr lang="de-DE" dirty="0"/>
              <a:t>Erfassung des BC in den teilnehmenden Fachabteilungen überwiegend in Papierform</a:t>
            </a:r>
          </a:p>
          <a:p>
            <a:pPr lvl="1">
              <a:spcBef>
                <a:spcPts val="600"/>
              </a:spcBef>
            </a:pPr>
            <a:r>
              <a:rPr lang="de-DE" dirty="0"/>
              <a:t>Händische Übertragung in </a:t>
            </a:r>
            <a:r>
              <a:rPr lang="de-DE" dirty="0" err="1"/>
              <a:t>gICS</a:t>
            </a:r>
            <a:r>
              <a:rPr lang="de-DE" dirty="0"/>
              <a:t> durch Mitarbeitende der Treuhandstelle (THS)</a:t>
            </a:r>
          </a:p>
          <a:p>
            <a:pPr lvl="1">
              <a:spcBef>
                <a:spcPts val="600"/>
              </a:spcBef>
            </a:pPr>
            <a:r>
              <a:rPr lang="de-DE" dirty="0"/>
              <a:t>Vereinzelt auch digitale Erfassung </a:t>
            </a:r>
            <a:r>
              <a:rPr lang="de-DE"/>
              <a:t>über Tablet </a:t>
            </a:r>
            <a:r>
              <a:rPr lang="de-DE" dirty="0"/>
              <a:t>App (Thieme)</a:t>
            </a:r>
          </a:p>
          <a:p>
            <a:pPr>
              <a:spcBef>
                <a:spcPts val="600"/>
              </a:spcBef>
            </a:pPr>
            <a:r>
              <a:rPr lang="de-DE" dirty="0"/>
              <a:t>Zukünftig für MIDIA-Hub Patient:innen auch digital über das </a:t>
            </a:r>
            <a:r>
              <a:rPr lang="de-DE" dirty="0" err="1"/>
              <a:t>tdhp</a:t>
            </a:r>
            <a:r>
              <a:rPr lang="de-DE" dirty="0"/>
              <a:t> -Patientenportal</a:t>
            </a:r>
          </a:p>
        </p:txBody>
      </p:sp>
    </p:spTree>
    <p:extLst>
      <p:ext uri="{BB962C8B-B14F-4D97-AF65-F5344CB8AC3E}">
        <p14:creationId xmlns:p14="http://schemas.microsoft.com/office/powerpoint/2010/main" val="8579523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Erpenbeck | MIDIA-Hub Symposium| 03.05.2024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Anforderungen an BC-Anwendung der </a:t>
            </a:r>
            <a:r>
              <a:rPr lang="de-DE" dirty="0" err="1"/>
              <a:t>tdhp</a:t>
            </a:r>
            <a:endParaRPr lang="de-DE" dirty="0"/>
          </a:p>
        </p:txBody>
      </p:sp>
      <p:sp>
        <p:nvSpPr>
          <p:cNvPr id="5" name="Inhaltsplatzhalter 1">
            <a:extLst>
              <a:ext uri="{FF2B5EF4-FFF2-40B4-BE49-F238E27FC236}">
                <a16:creationId xmlns:a16="http://schemas.microsoft.com/office/drawing/2014/main" id="{35166313-5DB4-4FD6-80AC-DEA962E2582D}"/>
              </a:ext>
            </a:extLst>
          </p:cNvPr>
          <p:cNvSpPr txBox="1">
            <a:spLocks/>
          </p:cNvSpPr>
          <p:nvPr/>
        </p:nvSpPr>
        <p:spPr>
          <a:xfrm>
            <a:off x="936129" y="1237836"/>
            <a:ext cx="10611289" cy="485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B22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endParaRPr lang="de-DE" sz="1600" dirty="0"/>
          </a:p>
          <a:p>
            <a:r>
              <a:rPr lang="de-DE" dirty="0"/>
              <a:t>Ziel: Patient:innen verwalteten eigene BC-Modul-Freigaben/Widersprüche digital über das </a:t>
            </a:r>
            <a:r>
              <a:rPr lang="de-DE" dirty="0" err="1"/>
              <a:t>tdhp</a:t>
            </a:r>
            <a:r>
              <a:rPr lang="de-DE" dirty="0"/>
              <a:t>-Patientenportal</a:t>
            </a:r>
          </a:p>
          <a:p>
            <a:pPr>
              <a:spcBef>
                <a:spcPts val="1800"/>
              </a:spcBef>
            </a:pPr>
            <a:r>
              <a:rPr lang="de-DE" dirty="0"/>
              <a:t>Einwilligungsverwaltungsoberfläche innerhalb des webbasierten Patientenportals der </a:t>
            </a:r>
            <a:r>
              <a:rPr lang="de-DE" dirty="0" err="1"/>
              <a:t>tdhp</a:t>
            </a:r>
            <a:r>
              <a:rPr lang="de-DE" dirty="0"/>
              <a:t> mit direkter Anbindung an </a:t>
            </a:r>
            <a:r>
              <a:rPr lang="de-DE" dirty="0" err="1"/>
              <a:t>gICS</a:t>
            </a:r>
            <a:endParaRPr lang="de-DE" dirty="0"/>
          </a:p>
          <a:p>
            <a:pPr>
              <a:spcBef>
                <a:spcPts val="1200"/>
              </a:spcBef>
            </a:pPr>
            <a:r>
              <a:rPr lang="de-DE" dirty="0"/>
              <a:t>Funktionsanforderungen:</a:t>
            </a:r>
          </a:p>
          <a:p>
            <a:pPr lvl="1"/>
            <a:r>
              <a:rPr lang="de-DE" dirty="0"/>
              <a:t>Abrufen und Anzeigen von Einwilligungsvorlagen</a:t>
            </a:r>
          </a:p>
          <a:p>
            <a:pPr lvl="1"/>
            <a:r>
              <a:rPr lang="de-DE" dirty="0"/>
              <a:t>Versionierte Speicherung von Einwilligungen</a:t>
            </a:r>
          </a:p>
          <a:p>
            <a:pPr lvl="1"/>
            <a:r>
              <a:rPr lang="de-DE" dirty="0"/>
              <a:t>Abrufen ggf. bereits hinterlegter Einwilligungen</a:t>
            </a:r>
          </a:p>
        </p:txBody>
      </p:sp>
    </p:spTree>
    <p:extLst>
      <p:ext uri="{BB962C8B-B14F-4D97-AF65-F5344CB8AC3E}">
        <p14:creationId xmlns:p14="http://schemas.microsoft.com/office/powerpoint/2010/main" val="3562798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5D72817-DC5B-4944-98A3-A973208D715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5929768" y="1463491"/>
            <a:ext cx="5220000" cy="4819222"/>
          </a:xfrm>
        </p:spPr>
        <p:txBody>
          <a:bodyPr/>
          <a:lstStyle/>
          <a:p>
            <a:r>
              <a:rPr lang="de-DE" dirty="0"/>
              <a:t>SOAP-Anfragen:</a:t>
            </a:r>
          </a:p>
          <a:p>
            <a:pPr lvl="1"/>
            <a:r>
              <a:rPr lang="de-DE" dirty="0"/>
              <a:t>Abfragen von Einwilligungsvorlagen und –texten</a:t>
            </a:r>
          </a:p>
          <a:p>
            <a:pPr lvl="1"/>
            <a:r>
              <a:rPr lang="de-DE" dirty="0"/>
              <a:t>Abfragen hinterlegter Einwilligungen</a:t>
            </a:r>
          </a:p>
          <a:p>
            <a:pPr lvl="1"/>
            <a:r>
              <a:rPr lang="de-DE" dirty="0"/>
              <a:t>Anlage neuer Einwilligungen</a:t>
            </a:r>
          </a:p>
          <a:p>
            <a:pPr lvl="1"/>
            <a:r>
              <a:rPr lang="de-DE" dirty="0"/>
              <a:t>Auflistung und Informationen zu den BC-Modulen </a:t>
            </a:r>
          </a:p>
          <a:p>
            <a:pPr lvl="1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4365BBA-5F87-46AA-9434-3593C9F5A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Erpenbeck | MIDIA-Hub Symposium| 03.05.2024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824926A-2E4E-4A18-912A-303E997B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Umsetzung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916E0F6-ADE7-4389-A699-8CCD59984B84}"/>
              </a:ext>
            </a:extLst>
          </p:cNvPr>
          <p:cNvSpPr/>
          <p:nvPr/>
        </p:nvSpPr>
        <p:spPr>
          <a:xfrm>
            <a:off x="1516056" y="1740755"/>
            <a:ext cx="3737429" cy="1153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accent3">
                    <a:lumMod val="50000"/>
                  </a:schemeClr>
                </a:solidFill>
              </a:rPr>
              <a:t>Consent Web App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63B8914-030F-4876-8D86-B1BDFA9784DF}"/>
              </a:ext>
            </a:extLst>
          </p:cNvPr>
          <p:cNvSpPr/>
          <p:nvPr/>
        </p:nvSpPr>
        <p:spPr>
          <a:xfrm>
            <a:off x="1516058" y="4469441"/>
            <a:ext cx="3737429" cy="1153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Einwilligungsmanagement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91CC21D-A538-4828-BD08-F9D62971FF58}"/>
              </a:ext>
            </a:extLst>
          </p:cNvPr>
          <p:cNvCxnSpPr/>
          <p:nvPr/>
        </p:nvCxnSpPr>
        <p:spPr>
          <a:xfrm>
            <a:off x="3276832" y="2894641"/>
            <a:ext cx="0" cy="15748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6D256CE-E03C-4185-B084-80BD99A81D77}"/>
              </a:ext>
            </a:extLst>
          </p:cNvPr>
          <p:cNvCxnSpPr/>
          <p:nvPr/>
        </p:nvCxnSpPr>
        <p:spPr>
          <a:xfrm flipV="1">
            <a:off x="3552937" y="2894641"/>
            <a:ext cx="0" cy="15748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457E28CC-303B-4100-AB57-6B4CA3361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43" y="4602370"/>
            <a:ext cx="1857658" cy="56506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8B7049F-200C-4592-9E69-3BFB96B0607C}"/>
              </a:ext>
            </a:extLst>
          </p:cNvPr>
          <p:cNvSpPr txBox="1"/>
          <p:nvPr/>
        </p:nvSpPr>
        <p:spPr>
          <a:xfrm>
            <a:off x="847734" y="3223825"/>
            <a:ext cx="2269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SOAP</a:t>
            </a:r>
          </a:p>
          <a:p>
            <a:pPr algn="ctr"/>
            <a:r>
              <a:rPr lang="de-DE" i="1" dirty="0"/>
              <a:t>/</a:t>
            </a:r>
            <a:r>
              <a:rPr lang="de-DE" i="1" dirty="0" err="1"/>
              <a:t>gics</a:t>
            </a:r>
            <a:r>
              <a:rPr lang="de-DE" i="1" dirty="0"/>
              <a:t>/</a:t>
            </a:r>
            <a:r>
              <a:rPr lang="de-DE" i="1" dirty="0" err="1"/>
              <a:t>gicsService?wsdl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95952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4365BBA-5F87-46AA-9434-3593C9F5A2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/>
              <a:t>Erpenbeck | MIDIA-Hub Symposium| 03.05.2024</a:t>
            </a: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824926A-2E4E-4A18-912A-303E997BB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Technische Umsetzung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916E0F6-ADE7-4389-A699-8CCD59984B84}"/>
              </a:ext>
            </a:extLst>
          </p:cNvPr>
          <p:cNvSpPr/>
          <p:nvPr/>
        </p:nvSpPr>
        <p:spPr>
          <a:xfrm>
            <a:off x="1516056" y="1740755"/>
            <a:ext cx="3737429" cy="1153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rnd">
            <a:solidFill>
              <a:schemeClr val="accent1">
                <a:lumMod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200" dirty="0">
                <a:solidFill>
                  <a:schemeClr val="accent3">
                    <a:lumMod val="50000"/>
                  </a:schemeClr>
                </a:solidFill>
              </a:rPr>
              <a:t>Consent Web App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63B8914-030F-4876-8D86-B1BDFA9784DF}"/>
              </a:ext>
            </a:extLst>
          </p:cNvPr>
          <p:cNvSpPr/>
          <p:nvPr/>
        </p:nvSpPr>
        <p:spPr>
          <a:xfrm>
            <a:off x="1516058" y="4469441"/>
            <a:ext cx="3737429" cy="1153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dirty="0">
                <a:solidFill>
                  <a:schemeClr val="accent3">
                    <a:lumMod val="75000"/>
                  </a:schemeClr>
                </a:solidFill>
              </a:rPr>
              <a:t>Einwilligungsmanagement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91CC21D-A538-4828-BD08-F9D62971FF58}"/>
              </a:ext>
            </a:extLst>
          </p:cNvPr>
          <p:cNvCxnSpPr/>
          <p:nvPr/>
        </p:nvCxnSpPr>
        <p:spPr>
          <a:xfrm>
            <a:off x="3276832" y="2894641"/>
            <a:ext cx="0" cy="15748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A6D256CE-E03C-4185-B084-80BD99A81D77}"/>
              </a:ext>
            </a:extLst>
          </p:cNvPr>
          <p:cNvCxnSpPr/>
          <p:nvPr/>
        </p:nvCxnSpPr>
        <p:spPr>
          <a:xfrm flipV="1">
            <a:off x="3552937" y="2894641"/>
            <a:ext cx="0" cy="157480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>
            <a:extLst>
              <a:ext uri="{FF2B5EF4-FFF2-40B4-BE49-F238E27FC236}">
                <a16:creationId xmlns:a16="http://schemas.microsoft.com/office/drawing/2014/main" id="{457E28CC-303B-4100-AB57-6B4CA33618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943" y="4602370"/>
            <a:ext cx="1857658" cy="56506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F8B7049F-200C-4592-9E69-3BFB96B0607C}"/>
              </a:ext>
            </a:extLst>
          </p:cNvPr>
          <p:cNvSpPr txBox="1"/>
          <p:nvPr/>
        </p:nvSpPr>
        <p:spPr>
          <a:xfrm>
            <a:off x="847734" y="3223825"/>
            <a:ext cx="22692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/>
              <a:t>SOAP</a:t>
            </a:r>
          </a:p>
          <a:p>
            <a:pPr algn="ctr"/>
            <a:r>
              <a:rPr lang="de-DE" i="1" dirty="0"/>
              <a:t>/</a:t>
            </a:r>
            <a:r>
              <a:rPr lang="de-DE" i="1" dirty="0" err="1"/>
              <a:t>gics</a:t>
            </a:r>
            <a:r>
              <a:rPr lang="de-DE" i="1" dirty="0"/>
              <a:t>/</a:t>
            </a:r>
            <a:r>
              <a:rPr lang="de-DE" i="1" dirty="0" err="1"/>
              <a:t>gicsService?wsdl</a:t>
            </a:r>
            <a:endParaRPr lang="de-DE" i="1" dirty="0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07774C8-DB02-4DD6-A305-3629190B6DD6}"/>
              </a:ext>
            </a:extLst>
          </p:cNvPr>
          <p:cNvGrpSpPr/>
          <p:nvPr/>
        </p:nvGrpSpPr>
        <p:grpSpPr>
          <a:xfrm>
            <a:off x="7249410" y="1067377"/>
            <a:ext cx="4279279" cy="2111002"/>
            <a:chOff x="292719" y="1349828"/>
            <a:chExt cx="5179166" cy="2462101"/>
          </a:xfrm>
        </p:grpSpPr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8F2F944B-C9F8-4BB5-A7A3-F86B30274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13209"/>
            <a:stretch/>
          </p:blipFill>
          <p:spPr>
            <a:xfrm>
              <a:off x="292719" y="1349828"/>
              <a:ext cx="5179166" cy="2462101"/>
            </a:xfrm>
            <a:prstGeom prst="rect">
              <a:avLst/>
            </a:prstGeom>
          </p:spPr>
        </p:pic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145BE96-EC7D-4227-A075-715E365D81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293" y="1566441"/>
              <a:ext cx="5154019" cy="2245488"/>
            </a:xfrm>
            <a:prstGeom prst="rect">
              <a:avLst/>
            </a:prstGeom>
          </p:spPr>
        </p:pic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569961EF-7F91-4661-91BB-BA8120136825}"/>
                </a:ext>
              </a:extLst>
            </p:cNvPr>
            <p:cNvSpPr/>
            <p:nvPr/>
          </p:nvSpPr>
          <p:spPr>
            <a:xfrm>
              <a:off x="1188334" y="1674471"/>
              <a:ext cx="3476263" cy="207572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4800" i="1" dirty="0">
                  <a:solidFill>
                    <a:schemeClr val="tx1"/>
                  </a:solidFill>
                </a:rPr>
                <a:t>&lt;iFrame&gt;</a:t>
              </a:r>
            </a:p>
          </p:txBody>
        </p:sp>
      </p:grp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69562645-5260-4ABD-9877-6FBD2593FAFC}"/>
              </a:ext>
            </a:extLst>
          </p:cNvPr>
          <p:cNvCxnSpPr>
            <a:cxnSpLocks/>
          </p:cNvCxnSpPr>
          <p:nvPr/>
        </p:nvCxnSpPr>
        <p:spPr>
          <a:xfrm flipH="1">
            <a:off x="5253485" y="2035834"/>
            <a:ext cx="2735926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>
            <a:extLst>
              <a:ext uri="{FF2B5EF4-FFF2-40B4-BE49-F238E27FC236}">
                <a16:creationId xmlns:a16="http://schemas.microsoft.com/office/drawing/2014/main" id="{745A7412-CF02-49DB-85BB-FD47DDA2BBD5}"/>
              </a:ext>
            </a:extLst>
          </p:cNvPr>
          <p:cNvSpPr txBox="1"/>
          <p:nvPr/>
        </p:nvSpPr>
        <p:spPr>
          <a:xfrm>
            <a:off x="5577956" y="836226"/>
            <a:ext cx="15815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Parameter: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identifier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timestamp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signature</a:t>
            </a:r>
            <a:endParaRPr lang="de-DE" dirty="0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3D303BCD-77BB-4200-9F8C-06DE0E9BA30F}"/>
              </a:ext>
            </a:extLst>
          </p:cNvPr>
          <p:cNvCxnSpPr>
            <a:cxnSpLocks/>
          </p:cNvCxnSpPr>
          <p:nvPr/>
        </p:nvCxnSpPr>
        <p:spPr>
          <a:xfrm>
            <a:off x="5253486" y="2490158"/>
            <a:ext cx="273592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82C10E83-5DCC-4E5B-B12D-060BA5E6A049}"/>
              </a:ext>
            </a:extLst>
          </p:cNvPr>
          <p:cNvSpPr txBox="1"/>
          <p:nvPr/>
        </p:nvSpPr>
        <p:spPr>
          <a:xfrm>
            <a:off x="6091860" y="2466488"/>
            <a:ext cx="97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HTML</a:t>
            </a:r>
          </a:p>
        </p:txBody>
      </p:sp>
    </p:spTree>
    <p:extLst>
      <p:ext uri="{BB962C8B-B14F-4D97-AF65-F5344CB8AC3E}">
        <p14:creationId xmlns:p14="http://schemas.microsoft.com/office/powerpoint/2010/main" val="341293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703A85-A802-41DF-9B98-16019265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Erpenbeck | MIDIA-Hub Symposium| 03.05.2024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432DAE-D8CB-4FB9-88E8-57F9DD0A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Consent Web App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B37DCE-3385-4B9F-BFEE-925FEA55C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59" y="1350320"/>
            <a:ext cx="8355228" cy="50455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91A89F-B4D8-45D0-8AEB-1091ADB39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" y="519457"/>
            <a:ext cx="3138206" cy="619176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F8007E-D8C0-496D-AB4B-E8C398685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43" y="1647076"/>
            <a:ext cx="6275678" cy="392996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D66D832-2D04-4D85-A68E-2B1C9DB6F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248" y="1489495"/>
            <a:ext cx="2289877" cy="4284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13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703A85-A802-41DF-9B98-16019265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Erpenbeck | MIDIA-Hub Symposium| 03.05.2024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432DAE-D8CB-4FB9-88E8-57F9DD0A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Consent Web App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B37DCE-3385-4B9F-BFEE-925FEA55C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59" y="1350320"/>
            <a:ext cx="8355228" cy="50455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91A89F-B4D8-45D0-8AEB-1091ADB39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" y="519457"/>
            <a:ext cx="3138206" cy="619176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44F9F46-BAB1-4579-82ED-069F76E2BA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5826" y="1646301"/>
            <a:ext cx="6273495" cy="393386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046BF95-AF96-48A8-B8D4-866F165BD5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7257" y="1460740"/>
            <a:ext cx="2291106" cy="439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603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13703A85-A802-41DF-9B98-16019265C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/>
              <a:t>Erpenbeck | MIDIA-Hub Symposium| 03.05.2024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E432DAE-D8CB-4FB9-88E8-57F9DD0A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Consent Web App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6B37DCE-3385-4B9F-BFEE-925FEA55CB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659" y="1350320"/>
            <a:ext cx="8355228" cy="504556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E91A89F-B4D8-45D0-8AEB-1091ADB39C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30" y="519457"/>
            <a:ext cx="3138206" cy="61917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541DD38-B331-465E-A231-77D446BFF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4930" y="1650521"/>
            <a:ext cx="6264391" cy="392973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2261F07-DD33-4A1A-9C57-42382138F0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862" y="1427822"/>
            <a:ext cx="2285741" cy="437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353426"/>
      </p:ext>
    </p:extLst>
  </p:cSld>
  <p:clrMapOvr>
    <a:masterClrMapping/>
  </p:clrMapOvr>
</p:sld>
</file>

<file path=ppt/theme/theme1.xml><?xml version="1.0" encoding="utf-8"?>
<a:theme xmlns:a="http://schemas.openxmlformats.org/drawingml/2006/main" name="Titel und 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635</Words>
  <Application>Microsoft Office PowerPoint</Application>
  <PresentationFormat>Breitbild</PresentationFormat>
  <Paragraphs>123</Paragraphs>
  <Slides>15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</vt:lpstr>
      <vt:lpstr>Titel und Abschluss</vt:lpstr>
      <vt:lpstr>Inhaltsfolien</vt:lpstr>
      <vt:lpstr>Ins Patientenportal integrierte Anwendung zum digitalen Management der Broad Consent (BC) Module</vt:lpstr>
      <vt:lpstr>Broad Consent (BC) </vt:lpstr>
      <vt:lpstr>BC am Uniklinikum Erlangen</vt:lpstr>
      <vt:lpstr>Anforderungen an BC-Anwendung der tdhp</vt:lpstr>
      <vt:lpstr>Technische Umsetzung</vt:lpstr>
      <vt:lpstr>Technische Umsetzung</vt:lpstr>
      <vt:lpstr>Consent Web App</vt:lpstr>
      <vt:lpstr>Consent Web App</vt:lpstr>
      <vt:lpstr>Consent Web App</vt:lpstr>
      <vt:lpstr>Consent Web App</vt:lpstr>
      <vt:lpstr>BC-Einwilligungserklärungen der tdhp in gICS</vt:lpstr>
      <vt:lpstr>PowerPoint-Präsentation</vt:lpstr>
      <vt:lpstr>PowerPoint-Präsentation</vt:lpstr>
      <vt:lpstr>Aktueller Stand und Ausblick</vt:lpstr>
      <vt:lpstr>Vielen Dank für Ihre Aufmerksamkeit!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Schraudt, Michaela</dc:creator>
  <cp:lastModifiedBy>Erpenbeck, Marcel</cp:lastModifiedBy>
  <cp:revision>363</cp:revision>
  <dcterms:created xsi:type="dcterms:W3CDTF">2018-04-25T10:40:57Z</dcterms:created>
  <dcterms:modified xsi:type="dcterms:W3CDTF">2024-05-03T05:57:01Z</dcterms:modified>
</cp:coreProperties>
</file>