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09" r:id="rId1"/>
    <p:sldMasterId id="2147483720" r:id="rId2"/>
  </p:sldMasterIdLst>
  <p:notesMasterIdLst>
    <p:notesMasterId r:id="rId11"/>
  </p:notesMasterIdLst>
  <p:handoutMasterIdLst>
    <p:handoutMasterId r:id="rId12"/>
  </p:handoutMasterIdLst>
  <p:sldIdLst>
    <p:sldId id="263" r:id="rId3"/>
    <p:sldId id="273" r:id="rId4"/>
    <p:sldId id="272" r:id="rId5"/>
    <p:sldId id="274" r:id="rId6"/>
    <p:sldId id="275" r:id="rId7"/>
    <p:sldId id="276" r:id="rId8"/>
    <p:sldId id="277" r:id="rId9"/>
    <p:sldId id="278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bekka Kiser" initials="RK" lastIdx="0" clrIdx="0">
    <p:extLst>
      <p:ext uri="{19B8F6BF-5375-455C-9EA6-DF929625EA0E}">
        <p15:presenceInfo xmlns:p15="http://schemas.microsoft.com/office/powerpoint/2012/main" userId="Rebekka Ki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2259"/>
    <a:srgbClr val="F8D6F5"/>
    <a:srgbClr val="6F9CD1"/>
    <a:srgbClr val="929292"/>
    <a:srgbClr val="E4E4E4"/>
    <a:srgbClr val="75A4DC"/>
    <a:srgbClr val="709FD5"/>
    <a:srgbClr val="649DCF"/>
    <a:srgbClr val="EAEAEA"/>
    <a:srgbClr val="3B3B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28" autoAdjust="0"/>
    <p:restoredTop sz="94660"/>
  </p:normalViewPr>
  <p:slideViewPr>
    <p:cSldViewPr snapToGrid="0">
      <p:cViewPr varScale="1">
        <p:scale>
          <a:sx n="157" d="100"/>
          <a:sy n="157" d="100"/>
        </p:scale>
        <p:origin x="168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E341DC-6B47-44A5-8531-31FCE169A7F3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538D6677-B4A4-4394-8E9B-48F354383160}">
      <dgm:prSet phldrT="[Text]" custT="1"/>
      <dgm:spPr>
        <a:solidFill>
          <a:schemeClr val="accent5">
            <a:lumMod val="40000"/>
            <a:lumOff val="60000"/>
          </a:schemeClr>
        </a:solidFill>
        <a:ln>
          <a:solidFill>
            <a:srgbClr val="1B2259"/>
          </a:solidFill>
        </a:ln>
      </dgm:spPr>
      <dgm:t>
        <a:bodyPr/>
        <a:lstStyle/>
        <a:p>
          <a:r>
            <a:rPr lang="de-DE" sz="2800" dirty="0">
              <a:solidFill>
                <a:schemeClr val="tx1"/>
              </a:solidFill>
            </a:rPr>
            <a:t>MRI</a:t>
          </a:r>
        </a:p>
      </dgm:t>
    </dgm:pt>
    <dgm:pt modelId="{D2F46E49-CEE7-4FA1-8556-D9E11DEABCF5}" type="parTrans" cxnId="{B2816492-A0E0-47DB-9E41-15262E0E82BC}">
      <dgm:prSet/>
      <dgm:spPr/>
      <dgm:t>
        <a:bodyPr/>
        <a:lstStyle/>
        <a:p>
          <a:endParaRPr lang="de-DE"/>
        </a:p>
      </dgm:t>
    </dgm:pt>
    <dgm:pt modelId="{236583D9-D60C-4385-B72D-B3DC61B05F24}" type="sibTrans" cxnId="{B2816492-A0E0-47DB-9E41-15262E0E82BC}">
      <dgm:prSet/>
      <dgm:spPr/>
      <dgm:t>
        <a:bodyPr/>
        <a:lstStyle/>
        <a:p>
          <a:endParaRPr lang="de-DE"/>
        </a:p>
      </dgm:t>
    </dgm:pt>
    <dgm:pt modelId="{74CBC5E1-1463-44E8-B4D6-32A9C36B8DD3}">
      <dgm:prSet phldrT="[Tex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/>
            <a:t>Umsetzung  MIDIA-Hub Spezifikationen auf Basis der Siemens </a:t>
          </a:r>
          <a:r>
            <a:rPr lang="de-DE" i="1" dirty="0"/>
            <a:t>„</a:t>
          </a:r>
          <a:r>
            <a:rPr lang="de-DE" i="1" dirty="0" err="1"/>
            <a:t>teamplay</a:t>
          </a:r>
          <a:r>
            <a:rPr lang="de-DE" i="1" dirty="0"/>
            <a:t> digital </a:t>
          </a:r>
          <a:r>
            <a:rPr lang="de-DE" i="1" dirty="0" err="1"/>
            <a:t>health</a:t>
          </a:r>
          <a:r>
            <a:rPr lang="de-DE" i="1" dirty="0"/>
            <a:t> </a:t>
          </a:r>
          <a:r>
            <a:rPr lang="de-DE" i="1" dirty="0" err="1"/>
            <a:t>platform</a:t>
          </a:r>
          <a:r>
            <a:rPr lang="de-DE" i="1" dirty="0"/>
            <a:t> </a:t>
          </a:r>
          <a:r>
            <a:rPr lang="de-DE" i="1" dirty="0" err="1"/>
            <a:t>connect</a:t>
          </a:r>
          <a:r>
            <a:rPr lang="de-DE" i="1" dirty="0"/>
            <a:t>“</a:t>
          </a:r>
        </a:p>
      </dgm:t>
    </dgm:pt>
    <dgm:pt modelId="{EB005B05-C1E2-4AF7-8EE2-0CB82CBC72E7}" type="parTrans" cxnId="{2B194ABC-A3E3-4CF4-A37D-C7361B6CCE2D}">
      <dgm:prSet/>
      <dgm:spPr/>
      <dgm:t>
        <a:bodyPr/>
        <a:lstStyle/>
        <a:p>
          <a:endParaRPr lang="de-DE"/>
        </a:p>
      </dgm:t>
    </dgm:pt>
    <dgm:pt modelId="{DB78EDC5-4D3D-4679-8099-CFBA4D546E6F}" type="sibTrans" cxnId="{2B194ABC-A3E3-4CF4-A37D-C7361B6CCE2D}">
      <dgm:prSet/>
      <dgm:spPr/>
      <dgm:t>
        <a:bodyPr/>
        <a:lstStyle/>
        <a:p>
          <a:endParaRPr lang="de-DE"/>
        </a:p>
      </dgm:t>
    </dgm:pt>
    <dgm:pt modelId="{B4F17C13-430A-43E8-AECF-95958350543D}">
      <dgm:prSet phldrT="[Tex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/>
            <a:t>Lizenzvertrag </a:t>
          </a:r>
        </a:p>
        <a:p>
          <a:r>
            <a:rPr lang="de-DE" dirty="0"/>
            <a:t>datenschutzrechtliche Vereinbarungen</a:t>
          </a:r>
        </a:p>
      </dgm:t>
    </dgm:pt>
    <dgm:pt modelId="{8486F65C-F8AD-4581-B2BD-14D0D6694CFE}" type="parTrans" cxnId="{162B7750-8A2C-4902-877D-64E7347D65AE}">
      <dgm:prSet/>
      <dgm:spPr/>
      <dgm:t>
        <a:bodyPr/>
        <a:lstStyle/>
        <a:p>
          <a:endParaRPr lang="de-DE"/>
        </a:p>
      </dgm:t>
    </dgm:pt>
    <dgm:pt modelId="{900DAFF1-D5B6-4C67-87CE-823223943085}" type="sibTrans" cxnId="{162B7750-8A2C-4902-877D-64E7347D65AE}">
      <dgm:prSet/>
      <dgm:spPr/>
      <dgm:t>
        <a:bodyPr/>
        <a:lstStyle/>
        <a:p>
          <a:endParaRPr lang="de-DE"/>
        </a:p>
      </dgm:t>
    </dgm:pt>
    <dgm:pt modelId="{705C72D9-47D3-419C-A016-E7F41B730797}">
      <dgm:prSet phldrT="[Text]" custT="1"/>
      <dgm:spPr>
        <a:solidFill>
          <a:schemeClr val="accent6">
            <a:lumMod val="20000"/>
            <a:lumOff val="80000"/>
          </a:schemeClr>
        </a:solidFill>
        <a:ln>
          <a:solidFill>
            <a:srgbClr val="1B2259"/>
          </a:solidFill>
        </a:ln>
      </dgm:spPr>
      <dgm:t>
        <a:bodyPr/>
        <a:lstStyle/>
        <a:p>
          <a:r>
            <a:rPr lang="de-DE" sz="2800" dirty="0" err="1">
              <a:solidFill>
                <a:schemeClr val="tx1"/>
              </a:solidFill>
            </a:rPr>
            <a:t>UKEr</a:t>
          </a:r>
          <a:endParaRPr lang="de-DE" sz="2800" dirty="0">
            <a:solidFill>
              <a:schemeClr val="tx1"/>
            </a:solidFill>
          </a:endParaRPr>
        </a:p>
      </dgm:t>
    </dgm:pt>
    <dgm:pt modelId="{27EC0C7F-E6FF-4657-94EB-CED9F8E7C55D}" type="parTrans" cxnId="{9E76F76E-61DD-4CF5-853B-84287298CBD7}">
      <dgm:prSet/>
      <dgm:spPr/>
      <dgm:t>
        <a:bodyPr/>
        <a:lstStyle/>
        <a:p>
          <a:endParaRPr lang="de-DE"/>
        </a:p>
      </dgm:t>
    </dgm:pt>
    <dgm:pt modelId="{5213AB11-9DB7-4D86-A120-5AD4E38AEBA8}" type="sibTrans" cxnId="{9E76F76E-61DD-4CF5-853B-84287298CBD7}">
      <dgm:prSet/>
      <dgm:spPr/>
      <dgm:t>
        <a:bodyPr/>
        <a:lstStyle/>
        <a:p>
          <a:endParaRPr lang="de-DE"/>
        </a:p>
      </dgm:t>
    </dgm:pt>
    <dgm:pt modelId="{2D3733B1-97F7-4545-8484-C94C0E631490}">
      <dgm:prSet phldrT="[Tex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/>
            <a:t>Lizenzvertrag</a:t>
          </a:r>
        </a:p>
        <a:p>
          <a:r>
            <a:rPr lang="de-DE" dirty="0"/>
            <a:t>datenschutzrechtliche Vereinbarungen</a:t>
          </a:r>
        </a:p>
      </dgm:t>
    </dgm:pt>
    <dgm:pt modelId="{7925C501-FD91-46AA-BAC1-3676683C3921}" type="parTrans" cxnId="{8AF82A76-2397-4E6F-9AD6-944FCD0741B0}">
      <dgm:prSet/>
      <dgm:spPr/>
      <dgm:t>
        <a:bodyPr/>
        <a:lstStyle/>
        <a:p>
          <a:endParaRPr lang="de-DE"/>
        </a:p>
      </dgm:t>
    </dgm:pt>
    <dgm:pt modelId="{8EEDC192-6EFF-4591-A742-B0DFD56709B3}" type="sibTrans" cxnId="{8AF82A76-2397-4E6F-9AD6-944FCD0741B0}">
      <dgm:prSet/>
      <dgm:spPr/>
      <dgm:t>
        <a:bodyPr/>
        <a:lstStyle/>
        <a:p>
          <a:endParaRPr lang="de-DE"/>
        </a:p>
      </dgm:t>
    </dgm:pt>
    <dgm:pt modelId="{EB41B29E-BF69-48E2-ADDF-16D8E86B7603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/>
            <a:t>Umsetzung  MIDIA-Hub Spezifikation auf Basis der Siemens </a:t>
          </a:r>
          <a:r>
            <a:rPr lang="de-DE" i="1" dirty="0"/>
            <a:t>„</a:t>
          </a:r>
          <a:r>
            <a:rPr lang="de-DE" i="1" dirty="0" err="1"/>
            <a:t>teamplay</a:t>
          </a:r>
          <a:r>
            <a:rPr lang="de-DE" i="1" dirty="0"/>
            <a:t> digital </a:t>
          </a:r>
          <a:r>
            <a:rPr lang="de-DE" i="1" dirty="0" err="1"/>
            <a:t>health</a:t>
          </a:r>
          <a:r>
            <a:rPr lang="de-DE" i="1" dirty="0"/>
            <a:t> </a:t>
          </a:r>
          <a:r>
            <a:rPr lang="de-DE" i="1" dirty="0" err="1"/>
            <a:t>platform</a:t>
          </a:r>
          <a:r>
            <a:rPr lang="de-DE" i="1" dirty="0"/>
            <a:t> connect“</a:t>
          </a:r>
        </a:p>
      </dgm:t>
    </dgm:pt>
    <dgm:pt modelId="{DF40D9DE-5A9A-43BE-B443-45AB08510013}" type="parTrans" cxnId="{790E5B8B-6E12-4367-8C50-F5F531F5272E}">
      <dgm:prSet/>
      <dgm:spPr/>
      <dgm:t>
        <a:bodyPr/>
        <a:lstStyle/>
        <a:p>
          <a:endParaRPr lang="de-DE"/>
        </a:p>
      </dgm:t>
    </dgm:pt>
    <dgm:pt modelId="{E3493D9F-5F88-4370-A6DC-3B44CDD75384}" type="sibTrans" cxnId="{790E5B8B-6E12-4367-8C50-F5F531F5272E}">
      <dgm:prSet/>
      <dgm:spPr/>
      <dgm:t>
        <a:bodyPr/>
        <a:lstStyle/>
        <a:p>
          <a:endParaRPr lang="de-DE"/>
        </a:p>
      </dgm:t>
    </dgm:pt>
    <dgm:pt modelId="{D6E8DC76-6003-48DE-BD72-DEF11C913DC1}" type="pres">
      <dgm:prSet presAssocID="{75E341DC-6B47-44A5-8531-31FCE169A7F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392E9D1-16C3-4967-9958-8DA83B3FA460}" type="pres">
      <dgm:prSet presAssocID="{538D6677-B4A4-4394-8E9B-48F354383160}" presName="root" presStyleCnt="0"/>
      <dgm:spPr/>
    </dgm:pt>
    <dgm:pt modelId="{8D2D4624-2EBE-4345-9592-2C1403E599E1}" type="pres">
      <dgm:prSet presAssocID="{538D6677-B4A4-4394-8E9B-48F354383160}" presName="rootComposite" presStyleCnt="0"/>
      <dgm:spPr/>
    </dgm:pt>
    <dgm:pt modelId="{1FB5F945-42E7-4CB8-8E62-D8E173B3BE2A}" type="pres">
      <dgm:prSet presAssocID="{538D6677-B4A4-4394-8E9B-48F354383160}" presName="rootText" presStyleLbl="node1" presStyleIdx="0" presStyleCnt="2" custScaleY="60298"/>
      <dgm:spPr/>
    </dgm:pt>
    <dgm:pt modelId="{7C43918C-5E5A-42D9-98FB-D904D5F3853D}" type="pres">
      <dgm:prSet presAssocID="{538D6677-B4A4-4394-8E9B-48F354383160}" presName="rootConnector" presStyleLbl="node1" presStyleIdx="0" presStyleCnt="2"/>
      <dgm:spPr/>
    </dgm:pt>
    <dgm:pt modelId="{CCBFB243-BDB1-46FE-B610-FF1F3A17A6FD}" type="pres">
      <dgm:prSet presAssocID="{538D6677-B4A4-4394-8E9B-48F354383160}" presName="childShape" presStyleCnt="0"/>
      <dgm:spPr/>
    </dgm:pt>
    <dgm:pt modelId="{AD76000D-CD26-4BD2-AA45-E94F1F371CA6}" type="pres">
      <dgm:prSet presAssocID="{EB005B05-C1E2-4AF7-8EE2-0CB82CBC72E7}" presName="Name13" presStyleLbl="parChTrans1D2" presStyleIdx="0" presStyleCnt="4"/>
      <dgm:spPr/>
    </dgm:pt>
    <dgm:pt modelId="{E0961876-9595-45E7-B82B-FA517FEE3155}" type="pres">
      <dgm:prSet presAssocID="{74CBC5E1-1463-44E8-B4D6-32A9C36B8DD3}" presName="childText" presStyleLbl="bgAcc1" presStyleIdx="0" presStyleCnt="4" custScaleX="168775">
        <dgm:presLayoutVars>
          <dgm:bulletEnabled val="1"/>
        </dgm:presLayoutVars>
      </dgm:prSet>
      <dgm:spPr/>
    </dgm:pt>
    <dgm:pt modelId="{09950294-8D53-4EC7-8663-70C7D6AA1E11}" type="pres">
      <dgm:prSet presAssocID="{8486F65C-F8AD-4581-B2BD-14D0D6694CFE}" presName="Name13" presStyleLbl="parChTrans1D2" presStyleIdx="1" presStyleCnt="4"/>
      <dgm:spPr/>
    </dgm:pt>
    <dgm:pt modelId="{7F71A835-6C84-4E1D-90F6-BAD09A8A07D8}" type="pres">
      <dgm:prSet presAssocID="{B4F17C13-430A-43E8-AECF-95958350543D}" presName="childText" presStyleLbl="bgAcc1" presStyleIdx="1" presStyleCnt="4" custScaleX="168742">
        <dgm:presLayoutVars>
          <dgm:bulletEnabled val="1"/>
        </dgm:presLayoutVars>
      </dgm:prSet>
      <dgm:spPr/>
    </dgm:pt>
    <dgm:pt modelId="{19034470-CB06-4E73-87A2-98243EAE9912}" type="pres">
      <dgm:prSet presAssocID="{705C72D9-47D3-419C-A016-E7F41B730797}" presName="root" presStyleCnt="0"/>
      <dgm:spPr/>
    </dgm:pt>
    <dgm:pt modelId="{C53A57A5-E10F-4532-ABEB-8617E0ED8EBF}" type="pres">
      <dgm:prSet presAssocID="{705C72D9-47D3-419C-A016-E7F41B730797}" presName="rootComposite" presStyleCnt="0"/>
      <dgm:spPr/>
    </dgm:pt>
    <dgm:pt modelId="{309ACBD0-D9C2-4157-9862-A47C77F5584E}" type="pres">
      <dgm:prSet presAssocID="{705C72D9-47D3-419C-A016-E7F41B730797}" presName="rootText" presStyleLbl="node1" presStyleIdx="1" presStyleCnt="2" custScaleY="56720"/>
      <dgm:spPr/>
    </dgm:pt>
    <dgm:pt modelId="{835F658E-9867-4394-B69F-DD9BFC5FF84A}" type="pres">
      <dgm:prSet presAssocID="{705C72D9-47D3-419C-A016-E7F41B730797}" presName="rootConnector" presStyleLbl="node1" presStyleIdx="1" presStyleCnt="2"/>
      <dgm:spPr/>
    </dgm:pt>
    <dgm:pt modelId="{BA97A32A-530B-4FF2-8E10-42C2303B012C}" type="pres">
      <dgm:prSet presAssocID="{705C72D9-47D3-419C-A016-E7F41B730797}" presName="childShape" presStyleCnt="0"/>
      <dgm:spPr/>
    </dgm:pt>
    <dgm:pt modelId="{F6063F62-327C-42FC-9168-D5DF0FEA1132}" type="pres">
      <dgm:prSet presAssocID="{DF40D9DE-5A9A-43BE-B443-45AB08510013}" presName="Name13" presStyleLbl="parChTrans1D2" presStyleIdx="2" presStyleCnt="4"/>
      <dgm:spPr/>
    </dgm:pt>
    <dgm:pt modelId="{735F7CC9-F068-4D0F-BB2E-C80CFD9649D6}" type="pres">
      <dgm:prSet presAssocID="{EB41B29E-BF69-48E2-ADDF-16D8E86B7603}" presName="childText" presStyleLbl="bgAcc1" presStyleIdx="2" presStyleCnt="4" custScaleX="168742">
        <dgm:presLayoutVars>
          <dgm:bulletEnabled val="1"/>
        </dgm:presLayoutVars>
      </dgm:prSet>
      <dgm:spPr/>
    </dgm:pt>
    <dgm:pt modelId="{C6A46865-0838-4DA5-A8FE-7ADC2A4FAE73}" type="pres">
      <dgm:prSet presAssocID="{7925C501-FD91-46AA-BAC1-3676683C3921}" presName="Name13" presStyleLbl="parChTrans1D2" presStyleIdx="3" presStyleCnt="4"/>
      <dgm:spPr/>
    </dgm:pt>
    <dgm:pt modelId="{7BE80704-F090-49AD-A587-2A06020EFFE7}" type="pres">
      <dgm:prSet presAssocID="{2D3733B1-97F7-4545-8484-C94C0E631490}" presName="childText" presStyleLbl="bgAcc1" presStyleIdx="3" presStyleCnt="4" custScaleX="168742">
        <dgm:presLayoutVars>
          <dgm:bulletEnabled val="1"/>
        </dgm:presLayoutVars>
      </dgm:prSet>
      <dgm:spPr/>
    </dgm:pt>
  </dgm:ptLst>
  <dgm:cxnLst>
    <dgm:cxn modelId="{349A251A-512B-4B70-8EA2-5704A599118A}" type="presOf" srcId="{B4F17C13-430A-43E8-AECF-95958350543D}" destId="{7F71A835-6C84-4E1D-90F6-BAD09A8A07D8}" srcOrd="0" destOrd="0" presId="urn:microsoft.com/office/officeart/2005/8/layout/hierarchy3"/>
    <dgm:cxn modelId="{F5CBE51B-57DA-4AFC-A56C-98FFD6933336}" type="presOf" srcId="{8486F65C-F8AD-4581-B2BD-14D0D6694CFE}" destId="{09950294-8D53-4EC7-8663-70C7D6AA1E11}" srcOrd="0" destOrd="0" presId="urn:microsoft.com/office/officeart/2005/8/layout/hierarchy3"/>
    <dgm:cxn modelId="{0F62DF2B-8F6E-4192-A6FD-AFFEDD11E6A8}" type="presOf" srcId="{EB41B29E-BF69-48E2-ADDF-16D8E86B7603}" destId="{735F7CC9-F068-4D0F-BB2E-C80CFD9649D6}" srcOrd="0" destOrd="0" presId="urn:microsoft.com/office/officeart/2005/8/layout/hierarchy3"/>
    <dgm:cxn modelId="{32459530-52D7-4C1B-8AFD-3482EE515E1A}" type="presOf" srcId="{7925C501-FD91-46AA-BAC1-3676683C3921}" destId="{C6A46865-0838-4DA5-A8FE-7ADC2A4FAE73}" srcOrd="0" destOrd="0" presId="urn:microsoft.com/office/officeart/2005/8/layout/hierarchy3"/>
    <dgm:cxn modelId="{162B7750-8A2C-4902-877D-64E7347D65AE}" srcId="{538D6677-B4A4-4394-8E9B-48F354383160}" destId="{B4F17C13-430A-43E8-AECF-95958350543D}" srcOrd="1" destOrd="0" parTransId="{8486F65C-F8AD-4581-B2BD-14D0D6694CFE}" sibTransId="{900DAFF1-D5B6-4C67-87CE-823223943085}"/>
    <dgm:cxn modelId="{1AB09051-5602-402B-ADD3-201AA9524A2D}" type="presOf" srcId="{EB005B05-C1E2-4AF7-8EE2-0CB82CBC72E7}" destId="{AD76000D-CD26-4BD2-AA45-E94F1F371CA6}" srcOrd="0" destOrd="0" presId="urn:microsoft.com/office/officeart/2005/8/layout/hierarchy3"/>
    <dgm:cxn modelId="{9E76F76E-61DD-4CF5-853B-84287298CBD7}" srcId="{75E341DC-6B47-44A5-8531-31FCE169A7F3}" destId="{705C72D9-47D3-419C-A016-E7F41B730797}" srcOrd="1" destOrd="0" parTransId="{27EC0C7F-E6FF-4657-94EB-CED9F8E7C55D}" sibTransId="{5213AB11-9DB7-4D86-A120-5AD4E38AEBA8}"/>
    <dgm:cxn modelId="{5E03FC6F-E010-49C4-B10A-B4F62A2613A8}" type="presOf" srcId="{538D6677-B4A4-4394-8E9B-48F354383160}" destId="{1FB5F945-42E7-4CB8-8E62-D8E173B3BE2A}" srcOrd="0" destOrd="0" presId="urn:microsoft.com/office/officeart/2005/8/layout/hierarchy3"/>
    <dgm:cxn modelId="{35CE6B72-D937-422E-95E2-390F43169B3D}" type="presOf" srcId="{74CBC5E1-1463-44E8-B4D6-32A9C36B8DD3}" destId="{E0961876-9595-45E7-B82B-FA517FEE3155}" srcOrd="0" destOrd="0" presId="urn:microsoft.com/office/officeart/2005/8/layout/hierarchy3"/>
    <dgm:cxn modelId="{8AF82A76-2397-4E6F-9AD6-944FCD0741B0}" srcId="{705C72D9-47D3-419C-A016-E7F41B730797}" destId="{2D3733B1-97F7-4545-8484-C94C0E631490}" srcOrd="1" destOrd="0" parTransId="{7925C501-FD91-46AA-BAC1-3676683C3921}" sibTransId="{8EEDC192-6EFF-4591-A742-B0DFD56709B3}"/>
    <dgm:cxn modelId="{790E5B8B-6E12-4367-8C50-F5F531F5272E}" srcId="{705C72D9-47D3-419C-A016-E7F41B730797}" destId="{EB41B29E-BF69-48E2-ADDF-16D8E86B7603}" srcOrd="0" destOrd="0" parTransId="{DF40D9DE-5A9A-43BE-B443-45AB08510013}" sibTransId="{E3493D9F-5F88-4370-A6DC-3B44CDD75384}"/>
    <dgm:cxn modelId="{02613B8C-449E-461B-A502-CF2FBEBA37E9}" type="presOf" srcId="{705C72D9-47D3-419C-A016-E7F41B730797}" destId="{835F658E-9867-4394-B69F-DD9BFC5FF84A}" srcOrd="1" destOrd="0" presId="urn:microsoft.com/office/officeart/2005/8/layout/hierarchy3"/>
    <dgm:cxn modelId="{04D33D8C-DC87-49BE-8D4D-668B50A6019E}" type="presOf" srcId="{705C72D9-47D3-419C-A016-E7F41B730797}" destId="{309ACBD0-D9C2-4157-9862-A47C77F5584E}" srcOrd="0" destOrd="0" presId="urn:microsoft.com/office/officeart/2005/8/layout/hierarchy3"/>
    <dgm:cxn modelId="{09C68F91-C211-40BD-B0BF-067062100B71}" type="presOf" srcId="{538D6677-B4A4-4394-8E9B-48F354383160}" destId="{7C43918C-5E5A-42D9-98FB-D904D5F3853D}" srcOrd="1" destOrd="0" presId="urn:microsoft.com/office/officeart/2005/8/layout/hierarchy3"/>
    <dgm:cxn modelId="{B2816492-A0E0-47DB-9E41-15262E0E82BC}" srcId="{75E341DC-6B47-44A5-8531-31FCE169A7F3}" destId="{538D6677-B4A4-4394-8E9B-48F354383160}" srcOrd="0" destOrd="0" parTransId="{D2F46E49-CEE7-4FA1-8556-D9E11DEABCF5}" sibTransId="{236583D9-D60C-4385-B72D-B3DC61B05F24}"/>
    <dgm:cxn modelId="{2B194ABC-A3E3-4CF4-A37D-C7361B6CCE2D}" srcId="{538D6677-B4A4-4394-8E9B-48F354383160}" destId="{74CBC5E1-1463-44E8-B4D6-32A9C36B8DD3}" srcOrd="0" destOrd="0" parTransId="{EB005B05-C1E2-4AF7-8EE2-0CB82CBC72E7}" sibTransId="{DB78EDC5-4D3D-4679-8099-CFBA4D546E6F}"/>
    <dgm:cxn modelId="{C4F90CCA-5410-4DB8-8635-ACEF3320EA4D}" type="presOf" srcId="{75E341DC-6B47-44A5-8531-31FCE169A7F3}" destId="{D6E8DC76-6003-48DE-BD72-DEF11C913DC1}" srcOrd="0" destOrd="0" presId="urn:microsoft.com/office/officeart/2005/8/layout/hierarchy3"/>
    <dgm:cxn modelId="{F1C881D8-2B5C-481B-B7C7-6970E5B3CE1A}" type="presOf" srcId="{DF40D9DE-5A9A-43BE-B443-45AB08510013}" destId="{F6063F62-327C-42FC-9168-D5DF0FEA1132}" srcOrd="0" destOrd="0" presId="urn:microsoft.com/office/officeart/2005/8/layout/hierarchy3"/>
    <dgm:cxn modelId="{24314CE1-E4BE-43EE-BB60-9827662F7203}" type="presOf" srcId="{2D3733B1-97F7-4545-8484-C94C0E631490}" destId="{7BE80704-F090-49AD-A587-2A06020EFFE7}" srcOrd="0" destOrd="0" presId="urn:microsoft.com/office/officeart/2005/8/layout/hierarchy3"/>
    <dgm:cxn modelId="{2FBC1E93-4356-4AB0-8DC3-2C0E3A6E2234}" type="presParOf" srcId="{D6E8DC76-6003-48DE-BD72-DEF11C913DC1}" destId="{7392E9D1-16C3-4967-9958-8DA83B3FA460}" srcOrd="0" destOrd="0" presId="urn:microsoft.com/office/officeart/2005/8/layout/hierarchy3"/>
    <dgm:cxn modelId="{A0676D09-1F84-48EF-B321-92F5A855F926}" type="presParOf" srcId="{7392E9D1-16C3-4967-9958-8DA83B3FA460}" destId="{8D2D4624-2EBE-4345-9592-2C1403E599E1}" srcOrd="0" destOrd="0" presId="urn:microsoft.com/office/officeart/2005/8/layout/hierarchy3"/>
    <dgm:cxn modelId="{F3A8FF59-DBCA-44D7-82E6-ED72BBF1F668}" type="presParOf" srcId="{8D2D4624-2EBE-4345-9592-2C1403E599E1}" destId="{1FB5F945-42E7-4CB8-8E62-D8E173B3BE2A}" srcOrd="0" destOrd="0" presId="urn:microsoft.com/office/officeart/2005/8/layout/hierarchy3"/>
    <dgm:cxn modelId="{325BFCAE-E99F-43EA-B48E-C48C62A82604}" type="presParOf" srcId="{8D2D4624-2EBE-4345-9592-2C1403E599E1}" destId="{7C43918C-5E5A-42D9-98FB-D904D5F3853D}" srcOrd="1" destOrd="0" presId="urn:microsoft.com/office/officeart/2005/8/layout/hierarchy3"/>
    <dgm:cxn modelId="{42D0C709-B184-4FD1-B9C7-62FBB30B1BE0}" type="presParOf" srcId="{7392E9D1-16C3-4967-9958-8DA83B3FA460}" destId="{CCBFB243-BDB1-46FE-B610-FF1F3A17A6FD}" srcOrd="1" destOrd="0" presId="urn:microsoft.com/office/officeart/2005/8/layout/hierarchy3"/>
    <dgm:cxn modelId="{88DAD500-BB2C-4697-B8F1-71DB415E65F6}" type="presParOf" srcId="{CCBFB243-BDB1-46FE-B610-FF1F3A17A6FD}" destId="{AD76000D-CD26-4BD2-AA45-E94F1F371CA6}" srcOrd="0" destOrd="0" presId="urn:microsoft.com/office/officeart/2005/8/layout/hierarchy3"/>
    <dgm:cxn modelId="{128C4F28-2FF2-4793-B5C8-6B66F3CBCAE7}" type="presParOf" srcId="{CCBFB243-BDB1-46FE-B610-FF1F3A17A6FD}" destId="{E0961876-9595-45E7-B82B-FA517FEE3155}" srcOrd="1" destOrd="0" presId="urn:microsoft.com/office/officeart/2005/8/layout/hierarchy3"/>
    <dgm:cxn modelId="{80B079ED-4C62-45F7-A974-1548B8320B82}" type="presParOf" srcId="{CCBFB243-BDB1-46FE-B610-FF1F3A17A6FD}" destId="{09950294-8D53-4EC7-8663-70C7D6AA1E11}" srcOrd="2" destOrd="0" presId="urn:microsoft.com/office/officeart/2005/8/layout/hierarchy3"/>
    <dgm:cxn modelId="{44EE968F-143A-44C0-9A64-FB1EE7F8EF9C}" type="presParOf" srcId="{CCBFB243-BDB1-46FE-B610-FF1F3A17A6FD}" destId="{7F71A835-6C84-4E1D-90F6-BAD09A8A07D8}" srcOrd="3" destOrd="0" presId="urn:microsoft.com/office/officeart/2005/8/layout/hierarchy3"/>
    <dgm:cxn modelId="{800048EC-8DC2-4B9F-8E47-A9488DB01BA0}" type="presParOf" srcId="{D6E8DC76-6003-48DE-BD72-DEF11C913DC1}" destId="{19034470-CB06-4E73-87A2-98243EAE9912}" srcOrd="1" destOrd="0" presId="urn:microsoft.com/office/officeart/2005/8/layout/hierarchy3"/>
    <dgm:cxn modelId="{3393452B-C38C-40F4-ADF2-335A24A43886}" type="presParOf" srcId="{19034470-CB06-4E73-87A2-98243EAE9912}" destId="{C53A57A5-E10F-4532-ABEB-8617E0ED8EBF}" srcOrd="0" destOrd="0" presId="urn:microsoft.com/office/officeart/2005/8/layout/hierarchy3"/>
    <dgm:cxn modelId="{4E389534-234F-47B7-9A97-20E41459D89F}" type="presParOf" srcId="{C53A57A5-E10F-4532-ABEB-8617E0ED8EBF}" destId="{309ACBD0-D9C2-4157-9862-A47C77F5584E}" srcOrd="0" destOrd="0" presId="urn:microsoft.com/office/officeart/2005/8/layout/hierarchy3"/>
    <dgm:cxn modelId="{F3187932-65D0-4FEC-A862-FD37C12CC05D}" type="presParOf" srcId="{C53A57A5-E10F-4532-ABEB-8617E0ED8EBF}" destId="{835F658E-9867-4394-B69F-DD9BFC5FF84A}" srcOrd="1" destOrd="0" presId="urn:microsoft.com/office/officeart/2005/8/layout/hierarchy3"/>
    <dgm:cxn modelId="{E2433922-FBB0-432C-BD15-7B6FCB5E6C8A}" type="presParOf" srcId="{19034470-CB06-4E73-87A2-98243EAE9912}" destId="{BA97A32A-530B-4FF2-8E10-42C2303B012C}" srcOrd="1" destOrd="0" presId="urn:microsoft.com/office/officeart/2005/8/layout/hierarchy3"/>
    <dgm:cxn modelId="{1D0225DF-4BD4-4B14-8741-B212DEA8F7E9}" type="presParOf" srcId="{BA97A32A-530B-4FF2-8E10-42C2303B012C}" destId="{F6063F62-327C-42FC-9168-D5DF0FEA1132}" srcOrd="0" destOrd="0" presId="urn:microsoft.com/office/officeart/2005/8/layout/hierarchy3"/>
    <dgm:cxn modelId="{53E5D497-7728-4081-92C1-4043B8F52620}" type="presParOf" srcId="{BA97A32A-530B-4FF2-8E10-42C2303B012C}" destId="{735F7CC9-F068-4D0F-BB2E-C80CFD9649D6}" srcOrd="1" destOrd="0" presId="urn:microsoft.com/office/officeart/2005/8/layout/hierarchy3"/>
    <dgm:cxn modelId="{789AE26C-8885-4E2D-9BAF-8305F1938009}" type="presParOf" srcId="{BA97A32A-530B-4FF2-8E10-42C2303B012C}" destId="{C6A46865-0838-4DA5-A8FE-7ADC2A4FAE73}" srcOrd="2" destOrd="0" presId="urn:microsoft.com/office/officeart/2005/8/layout/hierarchy3"/>
    <dgm:cxn modelId="{07C69744-F06D-4B8C-81D8-434C04C9D041}" type="presParOf" srcId="{BA97A32A-530B-4FF2-8E10-42C2303B012C}" destId="{7BE80704-F090-49AD-A587-2A06020EFFE7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B5F945-42E7-4CB8-8E62-D8E173B3BE2A}">
      <dsp:nvSpPr>
        <dsp:cNvPr id="0" name=""/>
        <dsp:cNvSpPr/>
      </dsp:nvSpPr>
      <dsp:spPr>
        <a:xfrm>
          <a:off x="600442" y="1384"/>
          <a:ext cx="2962077" cy="893036"/>
        </a:xfrm>
        <a:prstGeom prst="roundRect">
          <a:avLst>
            <a:gd name="adj" fmla="val 10000"/>
          </a:avLst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rgbClr val="1B225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>
              <a:solidFill>
                <a:schemeClr val="tx1"/>
              </a:solidFill>
            </a:rPr>
            <a:t>MRI</a:t>
          </a:r>
        </a:p>
      </dsp:txBody>
      <dsp:txXfrm>
        <a:off x="626598" y="27540"/>
        <a:ext cx="2909765" cy="840724"/>
      </dsp:txXfrm>
    </dsp:sp>
    <dsp:sp modelId="{AD76000D-CD26-4BD2-AA45-E94F1F371CA6}">
      <dsp:nvSpPr>
        <dsp:cNvPr id="0" name=""/>
        <dsp:cNvSpPr/>
      </dsp:nvSpPr>
      <dsp:spPr>
        <a:xfrm>
          <a:off x="896649" y="894421"/>
          <a:ext cx="296207" cy="11107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0778"/>
              </a:lnTo>
              <a:lnTo>
                <a:pt x="296207" y="11107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961876-9595-45E7-B82B-FA517FEE3155}">
      <dsp:nvSpPr>
        <dsp:cNvPr id="0" name=""/>
        <dsp:cNvSpPr/>
      </dsp:nvSpPr>
      <dsp:spPr>
        <a:xfrm>
          <a:off x="1192857" y="1264680"/>
          <a:ext cx="3999396" cy="1481038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300" kern="1200" dirty="0"/>
            <a:t>Umsetzung  MIDIA-Hub Spezifikationen auf Basis der Siemens </a:t>
          </a:r>
          <a:r>
            <a:rPr lang="de-DE" sz="2300" i="1" kern="1200" dirty="0"/>
            <a:t>„</a:t>
          </a:r>
          <a:r>
            <a:rPr lang="de-DE" sz="2300" i="1" kern="1200" dirty="0" err="1"/>
            <a:t>teamplay</a:t>
          </a:r>
          <a:r>
            <a:rPr lang="de-DE" sz="2300" i="1" kern="1200" dirty="0"/>
            <a:t> digital </a:t>
          </a:r>
          <a:r>
            <a:rPr lang="de-DE" sz="2300" i="1" kern="1200" dirty="0" err="1"/>
            <a:t>health</a:t>
          </a:r>
          <a:r>
            <a:rPr lang="de-DE" sz="2300" i="1" kern="1200" dirty="0"/>
            <a:t> </a:t>
          </a:r>
          <a:r>
            <a:rPr lang="de-DE" sz="2300" i="1" kern="1200" dirty="0" err="1"/>
            <a:t>platform</a:t>
          </a:r>
          <a:r>
            <a:rPr lang="de-DE" sz="2300" i="1" kern="1200" dirty="0"/>
            <a:t> </a:t>
          </a:r>
          <a:r>
            <a:rPr lang="de-DE" sz="2300" i="1" kern="1200" dirty="0" err="1"/>
            <a:t>connect</a:t>
          </a:r>
          <a:r>
            <a:rPr lang="de-DE" sz="2300" i="1" kern="1200" dirty="0"/>
            <a:t>“</a:t>
          </a:r>
        </a:p>
      </dsp:txBody>
      <dsp:txXfrm>
        <a:off x="1236235" y="1308058"/>
        <a:ext cx="3912640" cy="1394282"/>
      </dsp:txXfrm>
    </dsp:sp>
    <dsp:sp modelId="{09950294-8D53-4EC7-8663-70C7D6AA1E11}">
      <dsp:nvSpPr>
        <dsp:cNvPr id="0" name=""/>
        <dsp:cNvSpPr/>
      </dsp:nvSpPr>
      <dsp:spPr>
        <a:xfrm>
          <a:off x="896649" y="894421"/>
          <a:ext cx="296207" cy="29620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62077"/>
              </a:lnTo>
              <a:lnTo>
                <a:pt x="296207" y="296207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71A835-6C84-4E1D-90F6-BAD09A8A07D8}">
      <dsp:nvSpPr>
        <dsp:cNvPr id="0" name=""/>
        <dsp:cNvSpPr/>
      </dsp:nvSpPr>
      <dsp:spPr>
        <a:xfrm>
          <a:off x="1192857" y="3115978"/>
          <a:ext cx="3998614" cy="1481038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300" kern="1200" dirty="0"/>
            <a:t>Lizenzvertrag 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300" kern="1200" dirty="0"/>
            <a:t>datenschutzrechtliche Vereinbarungen</a:t>
          </a:r>
        </a:p>
      </dsp:txBody>
      <dsp:txXfrm>
        <a:off x="1236235" y="3159356"/>
        <a:ext cx="3911858" cy="1394282"/>
      </dsp:txXfrm>
    </dsp:sp>
    <dsp:sp modelId="{309ACBD0-D9C2-4157-9862-A47C77F5584E}">
      <dsp:nvSpPr>
        <dsp:cNvPr id="0" name=""/>
        <dsp:cNvSpPr/>
      </dsp:nvSpPr>
      <dsp:spPr>
        <a:xfrm>
          <a:off x="5340357" y="1384"/>
          <a:ext cx="2962077" cy="840045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rgbClr val="1B225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800" kern="1200" dirty="0" err="1">
              <a:solidFill>
                <a:schemeClr val="tx1"/>
              </a:solidFill>
            </a:rPr>
            <a:t>UKEr</a:t>
          </a:r>
          <a:endParaRPr lang="de-DE" sz="2800" kern="1200" dirty="0">
            <a:solidFill>
              <a:schemeClr val="tx1"/>
            </a:solidFill>
          </a:endParaRPr>
        </a:p>
      </dsp:txBody>
      <dsp:txXfrm>
        <a:off x="5364961" y="25988"/>
        <a:ext cx="2912869" cy="790837"/>
      </dsp:txXfrm>
    </dsp:sp>
    <dsp:sp modelId="{F6063F62-327C-42FC-9168-D5DF0FEA1132}">
      <dsp:nvSpPr>
        <dsp:cNvPr id="0" name=""/>
        <dsp:cNvSpPr/>
      </dsp:nvSpPr>
      <dsp:spPr>
        <a:xfrm>
          <a:off x="5636565" y="841429"/>
          <a:ext cx="296207" cy="11107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0778"/>
              </a:lnTo>
              <a:lnTo>
                <a:pt x="296207" y="11107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5F7CC9-F068-4D0F-BB2E-C80CFD9649D6}">
      <dsp:nvSpPr>
        <dsp:cNvPr id="0" name=""/>
        <dsp:cNvSpPr/>
      </dsp:nvSpPr>
      <dsp:spPr>
        <a:xfrm>
          <a:off x="5932773" y="1211689"/>
          <a:ext cx="3998614" cy="1481038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300" kern="1200" dirty="0"/>
            <a:t>Umsetzung  MIDIA-Hub Spezifikation auf Basis der Siemens </a:t>
          </a:r>
          <a:r>
            <a:rPr lang="de-DE" sz="2300" i="1" kern="1200" dirty="0"/>
            <a:t>„</a:t>
          </a:r>
          <a:r>
            <a:rPr lang="de-DE" sz="2300" i="1" kern="1200" dirty="0" err="1"/>
            <a:t>teamplay</a:t>
          </a:r>
          <a:r>
            <a:rPr lang="de-DE" sz="2300" i="1" kern="1200" dirty="0"/>
            <a:t> digital </a:t>
          </a:r>
          <a:r>
            <a:rPr lang="de-DE" sz="2300" i="1" kern="1200" dirty="0" err="1"/>
            <a:t>health</a:t>
          </a:r>
          <a:r>
            <a:rPr lang="de-DE" sz="2300" i="1" kern="1200" dirty="0"/>
            <a:t> </a:t>
          </a:r>
          <a:r>
            <a:rPr lang="de-DE" sz="2300" i="1" kern="1200" dirty="0" err="1"/>
            <a:t>platform</a:t>
          </a:r>
          <a:r>
            <a:rPr lang="de-DE" sz="2300" i="1" kern="1200" dirty="0"/>
            <a:t> connect“</a:t>
          </a:r>
        </a:p>
      </dsp:txBody>
      <dsp:txXfrm>
        <a:off x="5976151" y="1255067"/>
        <a:ext cx="3911858" cy="1394282"/>
      </dsp:txXfrm>
    </dsp:sp>
    <dsp:sp modelId="{C6A46865-0838-4DA5-A8FE-7ADC2A4FAE73}">
      <dsp:nvSpPr>
        <dsp:cNvPr id="0" name=""/>
        <dsp:cNvSpPr/>
      </dsp:nvSpPr>
      <dsp:spPr>
        <a:xfrm>
          <a:off x="5636565" y="841429"/>
          <a:ext cx="296207" cy="29620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62077"/>
              </a:lnTo>
              <a:lnTo>
                <a:pt x="296207" y="296207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E80704-F090-49AD-A587-2A06020EFFE7}">
      <dsp:nvSpPr>
        <dsp:cNvPr id="0" name=""/>
        <dsp:cNvSpPr/>
      </dsp:nvSpPr>
      <dsp:spPr>
        <a:xfrm>
          <a:off x="5932773" y="3062987"/>
          <a:ext cx="3998614" cy="1481038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300" kern="1200" dirty="0"/>
            <a:t>Lizenzvertrag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300" kern="1200" dirty="0"/>
            <a:t>datenschutzrechtliche Vereinbarungen</a:t>
          </a:r>
        </a:p>
      </dsp:txBody>
      <dsp:txXfrm>
        <a:off x="5976151" y="3106365"/>
        <a:ext cx="3911858" cy="13942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DD03B461-87B6-485D-B93B-C37A5E54EE2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4D6B055-EB22-4996-964E-A9312135CF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3508DC-2883-4710-9FC2-2787AD317AE3}" type="datetimeFigureOut">
              <a:rPr lang="de-DE" smtClean="0"/>
              <a:t>03.05.24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0A5CDA9-C4AB-4975-9EB4-B67B3FD7C6F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5137D1B-C512-40A4-8FEF-B2B0452C01F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488EF4-C79C-414F-A1D2-ADFCC86A5C2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74317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95ABFC-DF36-40BD-AAF1-94F5E0239129}" type="datetimeFigureOut">
              <a:rPr lang="de-DE" smtClean="0"/>
              <a:t>03.05.24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F252E3-9E50-4AA9-9B3E-FB11681104D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80054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">
            <a:extLst>
              <a:ext uri="{FF2B5EF4-FFF2-40B4-BE49-F238E27FC236}">
                <a16:creationId xmlns:a16="http://schemas.microsoft.com/office/drawing/2014/main" id="{BD138E71-F126-48D0-A6F4-E93FE89D983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3584" y="2084009"/>
            <a:ext cx="9144000" cy="796342"/>
          </a:xfrm>
          <a:prstGeom prst="rect">
            <a:avLst/>
          </a:prstGeom>
        </p:spPr>
        <p:txBody>
          <a:bodyPr anchor="b"/>
          <a:lstStyle>
            <a:lvl1pPr algn="l">
              <a:defRPr sz="3200" b="1" baseline="0">
                <a:solidFill>
                  <a:srgbClr val="1B2259"/>
                </a:solidFill>
                <a:latin typeface="+mn-lt"/>
              </a:defRPr>
            </a:lvl1pPr>
          </a:lstStyle>
          <a:p>
            <a:r>
              <a:rPr lang="de-DE" dirty="0"/>
              <a:t>TITEL DER PRÄSENTATION</a:t>
            </a:r>
          </a:p>
        </p:txBody>
      </p:sp>
      <p:sp>
        <p:nvSpPr>
          <p:cNvPr id="15" name="Untertitel 2">
            <a:extLst>
              <a:ext uri="{FF2B5EF4-FFF2-40B4-BE49-F238E27FC236}">
                <a16:creationId xmlns:a16="http://schemas.microsoft.com/office/drawing/2014/main" id="{9EB514DE-56D3-47A4-A71F-93F8482FB8C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93584" y="386751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rgbClr val="1B2259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Referent</a:t>
            </a:r>
            <a:br>
              <a:rPr lang="de-DE" dirty="0"/>
            </a:br>
            <a:r>
              <a:rPr lang="de-DE" dirty="0"/>
              <a:t>TT.MM.JJJJ</a:t>
            </a:r>
            <a:br>
              <a:rPr lang="de-DE" dirty="0"/>
            </a:br>
            <a:r>
              <a:rPr lang="de-DE" dirty="0"/>
              <a:t>Veranstaltung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D7815CA8-2164-4E4C-80C8-7AD8A8016C9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569" y="0"/>
            <a:ext cx="2526792" cy="1923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824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56D34FC-1347-4F79-96BF-EA5EA4A62D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480" y="1380375"/>
            <a:ext cx="10611288" cy="4402875"/>
          </a:xfrm>
          <a:prstGeom prst="rect">
            <a:avLst/>
          </a:prstGeom>
        </p:spPr>
        <p:txBody>
          <a:bodyPr/>
          <a:lstStyle>
            <a:lvl1pPr>
              <a:buNone/>
              <a:defRPr sz="2800"/>
            </a:lvl1pPr>
            <a:lvl2pPr>
              <a:buNone/>
              <a:defRPr sz="2400"/>
            </a:lvl2pPr>
            <a:lvl3pPr>
              <a:buNone/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12" name="Titelplatzhalter 1">
            <a:extLst>
              <a:ext uri="{FF2B5EF4-FFF2-40B4-BE49-F238E27FC236}">
                <a16:creationId xmlns:a16="http://schemas.microsoft.com/office/drawing/2014/main" id="{68CAE08E-4CFA-4E76-AFCD-11E6A0D11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480" y="115251"/>
            <a:ext cx="10611288" cy="1130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3D27778C-4B24-419D-A87F-1C61A4C7EC3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9768" y="61460"/>
            <a:ext cx="1042232" cy="793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552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72695B0-2772-4C98-8F50-36259424FAE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de-DE" dirty="0"/>
              <a:t>Referent | Veranstaltung | Datum</a:t>
            </a:r>
          </a:p>
        </p:txBody>
      </p:sp>
      <p:sp>
        <p:nvSpPr>
          <p:cNvPr id="6" name="Textplatzhalter 2">
            <a:extLst>
              <a:ext uri="{FF2B5EF4-FFF2-40B4-BE49-F238E27FC236}">
                <a16:creationId xmlns:a16="http://schemas.microsoft.com/office/drawing/2014/main" id="{7E9ACFF6-12B6-4B3D-9F7D-5EEF7657C8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479" y="1444902"/>
            <a:ext cx="10611289" cy="485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Titelplatzhalter 1">
            <a:extLst>
              <a:ext uri="{FF2B5EF4-FFF2-40B4-BE49-F238E27FC236}">
                <a16:creationId xmlns:a16="http://schemas.microsoft.com/office/drawing/2014/main" id="{68CAE08E-4CFA-4E76-AFCD-11E6A0D11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480" y="115251"/>
            <a:ext cx="10611288" cy="1130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460117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9D48F42E-D43B-43A4-9FFA-696FE3A3FD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8480" y="6500554"/>
            <a:ext cx="9525463" cy="32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lang="de-DE" dirty="0"/>
              <a:t>Referent | Veranstaltung | Datum</a:t>
            </a:r>
          </a:p>
        </p:txBody>
      </p:sp>
      <p:sp>
        <p:nvSpPr>
          <p:cNvPr id="5" name="Titelplatzhalter 1">
            <a:extLst>
              <a:ext uri="{FF2B5EF4-FFF2-40B4-BE49-F238E27FC236}">
                <a16:creationId xmlns:a16="http://schemas.microsoft.com/office/drawing/2014/main" id="{68CAE08E-4CFA-4E76-AFCD-11E6A0D11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480" y="115251"/>
            <a:ext cx="10611288" cy="1130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893414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9D48F42E-D43B-43A4-9FFA-696FE3A3FD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8480" y="6500554"/>
            <a:ext cx="9525463" cy="32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lang="de-DE" dirty="0"/>
              <a:t>Referent | Veranstaltung | Datum</a:t>
            </a:r>
          </a:p>
        </p:txBody>
      </p:sp>
    </p:spTree>
    <p:extLst>
      <p:ext uri="{BB962C8B-B14F-4D97-AF65-F5344CB8AC3E}">
        <p14:creationId xmlns:p14="http://schemas.microsoft.com/office/powerpoint/2010/main" val="358171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F29997DC-C38C-46A9-9D6D-864EB6B912DD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538480" y="1463491"/>
            <a:ext cx="5220000" cy="481922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B2259"/>
                </a:solidFill>
              </a:defRPr>
            </a:lvl1pPr>
            <a:lvl2pPr>
              <a:defRPr>
                <a:solidFill>
                  <a:srgbClr val="1B2259"/>
                </a:solidFill>
              </a:defRPr>
            </a:lvl2pPr>
            <a:lvl3pPr>
              <a:defRPr>
                <a:solidFill>
                  <a:srgbClr val="1B2259"/>
                </a:solidFill>
              </a:defRPr>
            </a:lvl3pPr>
            <a:lvl4pPr>
              <a:defRPr>
                <a:solidFill>
                  <a:srgbClr val="1B2259"/>
                </a:solidFill>
              </a:defRPr>
            </a:lvl4pPr>
            <a:lvl5pPr>
              <a:defRPr>
                <a:solidFill>
                  <a:srgbClr val="1B2259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Inhaltsplatzhalter 3">
            <a:extLst>
              <a:ext uri="{FF2B5EF4-FFF2-40B4-BE49-F238E27FC236}">
                <a16:creationId xmlns:a16="http://schemas.microsoft.com/office/drawing/2014/main" id="{036EDAFB-A891-477D-8031-4AA5E943EA47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5929768" y="1463491"/>
            <a:ext cx="5220000" cy="481922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B2259"/>
                </a:solidFill>
              </a:defRPr>
            </a:lvl1pPr>
            <a:lvl2pPr>
              <a:defRPr>
                <a:solidFill>
                  <a:srgbClr val="1B2259"/>
                </a:solidFill>
              </a:defRPr>
            </a:lvl2pPr>
            <a:lvl3pPr>
              <a:defRPr>
                <a:solidFill>
                  <a:srgbClr val="1B2259"/>
                </a:solidFill>
              </a:defRPr>
            </a:lvl3pPr>
            <a:lvl4pPr>
              <a:defRPr>
                <a:solidFill>
                  <a:srgbClr val="1B2259"/>
                </a:solidFill>
              </a:defRPr>
            </a:lvl4pPr>
            <a:lvl5pPr>
              <a:defRPr>
                <a:solidFill>
                  <a:srgbClr val="1B2259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D48F42E-D43B-43A4-9FFA-696FE3A3FD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8480" y="6500554"/>
            <a:ext cx="9525463" cy="32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lang="de-DE" dirty="0"/>
              <a:t>Referent | Veranstaltung | Datum</a:t>
            </a:r>
          </a:p>
        </p:txBody>
      </p:sp>
      <p:sp>
        <p:nvSpPr>
          <p:cNvPr id="6" name="Titelplatzhalter 1">
            <a:extLst>
              <a:ext uri="{FF2B5EF4-FFF2-40B4-BE49-F238E27FC236}">
                <a16:creationId xmlns:a16="http://schemas.microsoft.com/office/drawing/2014/main" id="{68CAE08E-4CFA-4E76-AFCD-11E6A0D11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480" y="115251"/>
            <a:ext cx="10611288" cy="1130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6808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4ED4380-ACED-49B1-BAD8-92FACDA55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480" y="115251"/>
            <a:ext cx="11135360" cy="1130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E313620-8ECE-42CF-9BAA-6B04942373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8480" y="1508124"/>
            <a:ext cx="11135360" cy="42292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53A59184-D487-49B4-B794-1BA468179A83}"/>
              </a:ext>
            </a:extLst>
          </p:cNvPr>
          <p:cNvSpPr/>
          <p:nvPr userDrawn="1"/>
        </p:nvSpPr>
        <p:spPr>
          <a:xfrm>
            <a:off x="-8464" y="1363236"/>
            <a:ext cx="221673" cy="5497200"/>
          </a:xfrm>
          <a:prstGeom prst="rect">
            <a:avLst/>
          </a:prstGeom>
          <a:solidFill>
            <a:srgbClr val="6F9C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dirty="0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DD21DF55-5312-421C-8D08-5A56F9C60C7A}"/>
              </a:ext>
            </a:extLst>
          </p:cNvPr>
          <p:cNvSpPr/>
          <p:nvPr userDrawn="1"/>
        </p:nvSpPr>
        <p:spPr>
          <a:xfrm>
            <a:off x="-8463" y="-3549"/>
            <a:ext cx="221673" cy="1368000"/>
          </a:xfrm>
          <a:prstGeom prst="rect">
            <a:avLst/>
          </a:prstGeom>
          <a:solidFill>
            <a:srgbClr val="1B22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dirty="0"/>
          </a:p>
        </p:txBody>
      </p:sp>
      <p:pic>
        <p:nvPicPr>
          <p:cNvPr id="15" name="Picture 2" descr="F:\Anträge\MIRACUM\Dissemination\Logo MII\Logo_MII_cmyk.jpg">
            <a:extLst>
              <a:ext uri="{FF2B5EF4-FFF2-40B4-BE49-F238E27FC236}">
                <a16:creationId xmlns:a16="http://schemas.microsoft.com/office/drawing/2014/main" id="{5D108DB8-C02E-4092-AA44-FB6533DB754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480" y="6009201"/>
            <a:ext cx="1119703" cy="669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Grafik 13" descr="Ein Bild, das Text enthält.&#10;&#10;Automatisch generierte Beschreibung">
            <a:extLst>
              <a:ext uri="{FF2B5EF4-FFF2-40B4-BE49-F238E27FC236}">
                <a16:creationId xmlns:a16="http://schemas.microsoft.com/office/drawing/2014/main" id="{33018C6F-2425-498A-8246-1C1A9EC639E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992"/>
          <a:stretch/>
        </p:blipFill>
        <p:spPr>
          <a:xfrm>
            <a:off x="10749454" y="5799992"/>
            <a:ext cx="1336765" cy="1027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812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7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1B2259"/>
          </a:solidFill>
          <a:latin typeface="Calibri 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B2259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B2259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B2259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B2259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B225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D48F42E-D43B-43A4-9FFA-696FE3A3FD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8480" y="6500554"/>
            <a:ext cx="9525463" cy="324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lang="de-DE" dirty="0"/>
              <a:t>Referent | Veranstaltung | Datum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C46B9B97-1298-4A1B-93E3-E436DBC49F6C}"/>
              </a:ext>
            </a:extLst>
          </p:cNvPr>
          <p:cNvSpPr/>
          <p:nvPr userDrawn="1"/>
        </p:nvSpPr>
        <p:spPr>
          <a:xfrm>
            <a:off x="-8464" y="1363236"/>
            <a:ext cx="221673" cy="5497200"/>
          </a:xfrm>
          <a:prstGeom prst="rect">
            <a:avLst/>
          </a:prstGeom>
          <a:solidFill>
            <a:srgbClr val="6F9C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FAF02620-E7C0-470D-AD8E-80E238EDCD70}"/>
              </a:ext>
            </a:extLst>
          </p:cNvPr>
          <p:cNvSpPr/>
          <p:nvPr userDrawn="1"/>
        </p:nvSpPr>
        <p:spPr>
          <a:xfrm>
            <a:off x="-8463" y="-3549"/>
            <a:ext cx="221673" cy="1368000"/>
          </a:xfrm>
          <a:prstGeom prst="rect">
            <a:avLst/>
          </a:prstGeom>
          <a:solidFill>
            <a:srgbClr val="1B22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dirty="0"/>
          </a:p>
        </p:txBody>
      </p:sp>
      <p:sp>
        <p:nvSpPr>
          <p:cNvPr id="10" name="Foliennummernplatzhalter 5">
            <a:extLst>
              <a:ext uri="{FF2B5EF4-FFF2-40B4-BE49-F238E27FC236}">
                <a16:creationId xmlns:a16="http://schemas.microsoft.com/office/drawing/2014/main" id="{98B6ACA9-E446-453E-AE82-870CC2D21E4F}"/>
              </a:ext>
            </a:extLst>
          </p:cNvPr>
          <p:cNvSpPr txBox="1">
            <a:spLocks/>
          </p:cNvSpPr>
          <p:nvPr userDrawn="1"/>
        </p:nvSpPr>
        <p:spPr>
          <a:xfrm>
            <a:off x="10499128" y="6523845"/>
            <a:ext cx="1088813" cy="324000"/>
          </a:xfrm>
          <a:prstGeom prst="rect">
            <a:avLst/>
          </a:prstGeom>
          <a:noFill/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rgbClr val="1B2259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DFDB8B2-950B-4C35-8EE3-3950EF06083E}" type="slidenum">
              <a:rPr lang="de-DE" sz="1200" kern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pPr algn="r"/>
              <a:t>‹Nr.›</a:t>
            </a:fld>
            <a:endParaRPr lang="de-DE" sz="1200" kern="1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7294AD4A-F723-4FE5-8335-29E669E800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8480" y="1465199"/>
            <a:ext cx="11049461" cy="48557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DCFD9721-D87E-4972-9629-679AAA435FA9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9768" y="133177"/>
            <a:ext cx="1042232" cy="793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618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26" r:id="rId2"/>
    <p:sldLayoutId id="2147483727" r:id="rId3"/>
    <p:sldLayoutId id="2147483728" r:id="rId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1B2259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B2259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B2259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B2259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B2259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B225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F8D17973-6A64-4395-B510-70381E85E56B}"/>
              </a:ext>
            </a:extLst>
          </p:cNvPr>
          <p:cNvSpPr/>
          <p:nvPr/>
        </p:nvSpPr>
        <p:spPr>
          <a:xfrm>
            <a:off x="1462014" y="1411734"/>
            <a:ext cx="8984609" cy="4445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70585" y="2209137"/>
            <a:ext cx="9144000" cy="1321489"/>
          </a:xfrm>
        </p:spPr>
        <p:txBody>
          <a:bodyPr/>
          <a:lstStyle/>
          <a:p>
            <a:r>
              <a:rPr lang="de-DE" dirty="0"/>
              <a:t>MIDIA-Hub Symposium, 3. Mai 2024</a:t>
            </a:r>
            <a:br>
              <a:rPr lang="de-DE" dirty="0"/>
            </a:br>
            <a:r>
              <a:rPr lang="de-DE" b="0" dirty="0"/>
              <a:t>Regulatorische und vertragliche Regelungen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70585" y="3843277"/>
            <a:ext cx="9144000" cy="1655762"/>
          </a:xfrm>
        </p:spPr>
        <p:txBody>
          <a:bodyPr>
            <a:normAutofit/>
          </a:bodyPr>
          <a:lstStyle/>
          <a:p>
            <a:r>
              <a:rPr lang="de-DE" sz="1600" b="0" dirty="0"/>
              <a:t>Rebekka </a:t>
            </a:r>
            <a:r>
              <a:rPr lang="de-DE" sz="1600" b="0" dirty="0" err="1"/>
              <a:t>Kiser</a:t>
            </a:r>
            <a:r>
              <a:rPr lang="de-DE" sz="1600" b="0" dirty="0"/>
              <a:t>, Martin Boeker</a:t>
            </a:r>
            <a:br>
              <a:rPr lang="de-DE" sz="1600" b="0" dirty="0"/>
            </a:br>
            <a:r>
              <a:rPr lang="de-DE" sz="1600" b="0" dirty="0"/>
              <a:t>Lehrstuhl für Medizinische Informatik MRI/TUM</a:t>
            </a:r>
          </a:p>
        </p:txBody>
      </p:sp>
    </p:spTree>
    <p:extLst>
      <p:ext uri="{BB962C8B-B14F-4D97-AF65-F5344CB8AC3E}">
        <p14:creationId xmlns:p14="http://schemas.microsoft.com/office/powerpoint/2010/main" val="1838752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Übersicht regulatorische Kernaspekte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650240" y="1158240"/>
            <a:ext cx="110744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2400" dirty="0">
                <a:solidFill>
                  <a:schemeClr val="accent1">
                    <a:lumMod val="75000"/>
                  </a:schemeClr>
                </a:solidFill>
              </a:rPr>
              <a:t> Vertragliches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de-DE" dirty="0"/>
          </a:p>
          <a:p>
            <a:pPr marL="800100" lvl="1" indent="-342900">
              <a:buFont typeface="Symbol" panose="05050102010706020507" pitchFamily="18" charset="2"/>
              <a:buChar char="-"/>
            </a:pPr>
            <a:r>
              <a:rPr lang="de-DE" sz="2000" dirty="0"/>
              <a:t>Vereinbarung der Konsortialpartner</a:t>
            </a:r>
          </a:p>
          <a:p>
            <a:pPr marL="800100" lvl="1" indent="-342900">
              <a:buFont typeface="Symbol" panose="05050102010706020507" pitchFamily="18" charset="2"/>
              <a:buChar char="-"/>
            </a:pPr>
            <a:endParaRPr lang="de-DE" sz="2000" dirty="0"/>
          </a:p>
          <a:p>
            <a:pPr marL="800100" lvl="1" indent="-342900">
              <a:buFont typeface="Symbol" panose="05050102010706020507" pitchFamily="18" charset="2"/>
              <a:buChar char="-"/>
            </a:pPr>
            <a:r>
              <a:rPr lang="de-DE" sz="2000" dirty="0"/>
              <a:t>Verträge zwischen Siemens </a:t>
            </a:r>
            <a:r>
              <a:rPr lang="de-DE" sz="2000" dirty="0" err="1"/>
              <a:t>Healthineers</a:t>
            </a:r>
            <a:r>
              <a:rPr lang="de-DE" sz="2000" dirty="0"/>
              <a:t> und den Unikliniken</a:t>
            </a:r>
          </a:p>
          <a:p>
            <a:pPr marL="800100" lvl="1" indent="-342900">
              <a:buFont typeface="Symbol" panose="05050102010706020507" pitchFamily="18" charset="2"/>
              <a:buChar char="-"/>
            </a:pPr>
            <a:endParaRPr lang="de-DE" sz="2000" dirty="0"/>
          </a:p>
          <a:p>
            <a:pPr marL="800100" lvl="1" indent="-342900">
              <a:buFont typeface="Symbol" panose="05050102010706020507" pitchFamily="18" charset="2"/>
              <a:buChar char="-"/>
            </a:pPr>
            <a:r>
              <a:rPr lang="de-DE" sz="2000" dirty="0"/>
              <a:t>Verträge zwischen Uniklinikum und mitbehandelnden, niedergelassenen Arztpraxen</a:t>
            </a:r>
          </a:p>
          <a:p>
            <a:pPr lvl="1"/>
            <a:endParaRPr lang="de-DE" sz="2000" dirty="0"/>
          </a:p>
          <a:p>
            <a:pPr lvl="1"/>
            <a:endParaRPr lang="de-DE" dirty="0"/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de-DE" sz="2400" dirty="0">
                <a:solidFill>
                  <a:schemeClr val="accent1">
                    <a:lumMod val="75000"/>
                  </a:schemeClr>
                </a:solidFill>
              </a:rPr>
              <a:t> Datenschutz (AP2)</a:t>
            </a:r>
          </a:p>
          <a:p>
            <a:pPr marL="285750" lvl="1" indent="-285750">
              <a:buFont typeface="Wingdings" panose="05000000000000000000" pitchFamily="2" charset="2"/>
              <a:buChar char="Ø"/>
            </a:pPr>
            <a:endParaRPr lang="de-DE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800100" lvl="1" indent="-342900">
              <a:buFont typeface="Symbol" panose="05050102010706020507" pitchFamily="18" charset="2"/>
              <a:buChar char="-"/>
            </a:pPr>
            <a:r>
              <a:rPr lang="de-DE" sz="2000" dirty="0"/>
              <a:t>Risikobewertung </a:t>
            </a:r>
          </a:p>
          <a:p>
            <a:pPr marL="800100" lvl="1" indent="-342900">
              <a:buFont typeface="Symbol" panose="05050102010706020507" pitchFamily="18" charset="2"/>
              <a:buChar char="-"/>
            </a:pPr>
            <a:endParaRPr lang="de-DE" sz="2000" dirty="0"/>
          </a:p>
          <a:p>
            <a:pPr marL="800100" lvl="1" indent="-342900">
              <a:buFont typeface="Symbol" panose="05050102010706020507" pitchFamily="18" charset="2"/>
              <a:buChar char="-"/>
            </a:pPr>
            <a:r>
              <a:rPr lang="de-DE" sz="2000" dirty="0"/>
              <a:t>Datenschutzkonzept</a:t>
            </a:r>
          </a:p>
          <a:p>
            <a:pPr marL="800100" lvl="1" indent="-342900">
              <a:buFont typeface="Symbol" panose="05050102010706020507" pitchFamily="18" charset="2"/>
              <a:buChar char="-"/>
            </a:pPr>
            <a:endParaRPr lang="de-DE" sz="2000" dirty="0"/>
          </a:p>
          <a:p>
            <a:pPr marL="800100" lvl="1" indent="-342900">
              <a:buFont typeface="Symbol" panose="05050102010706020507" pitchFamily="18" charset="2"/>
              <a:buChar char="-"/>
            </a:pPr>
            <a:r>
              <a:rPr lang="de-DE" sz="2000" dirty="0"/>
              <a:t>Patienteninformation/-einwilligung</a:t>
            </a:r>
          </a:p>
          <a:p>
            <a:pPr lvl="1"/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3457138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Kooperationsvereinbarung der Konsortialpartner</a:t>
            </a:r>
          </a:p>
        </p:txBody>
      </p:sp>
      <p:grpSp>
        <p:nvGrpSpPr>
          <p:cNvPr id="5" name="Gruppieren 4"/>
          <p:cNvGrpSpPr/>
          <p:nvPr/>
        </p:nvGrpSpPr>
        <p:grpSpPr>
          <a:xfrm rot="16200000">
            <a:off x="3664827" y="-467118"/>
            <a:ext cx="4447000" cy="9269061"/>
            <a:chOff x="3565245" y="-1117764"/>
            <a:chExt cx="4447000" cy="9269061"/>
          </a:xfrm>
        </p:grpSpPr>
        <p:sp>
          <p:nvSpPr>
            <p:cNvPr id="8" name="Freihandform 7"/>
            <p:cNvSpPr/>
            <p:nvPr/>
          </p:nvSpPr>
          <p:spPr>
            <a:xfrm>
              <a:off x="6394074" y="-436434"/>
              <a:ext cx="621668" cy="4012758"/>
            </a:xfrm>
            <a:custGeom>
              <a:avLst/>
              <a:gdLst>
                <a:gd name="connsiteX0" fmla="*/ 0 w 675382"/>
                <a:gd name="connsiteY0" fmla="*/ 1286933 h 1286933"/>
                <a:gd name="connsiteX1" fmla="*/ 337691 w 675382"/>
                <a:gd name="connsiteY1" fmla="*/ 1286933 h 1286933"/>
                <a:gd name="connsiteX2" fmla="*/ 337691 w 675382"/>
                <a:gd name="connsiteY2" fmla="*/ 0 h 1286933"/>
                <a:gd name="connsiteX3" fmla="*/ 675382 w 675382"/>
                <a:gd name="connsiteY3" fmla="*/ 0 h 1286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75382" h="1286933">
                  <a:moveTo>
                    <a:pt x="0" y="1286933"/>
                  </a:moveTo>
                  <a:lnTo>
                    <a:pt x="337691" y="1286933"/>
                  </a:lnTo>
                  <a:lnTo>
                    <a:pt x="337691" y="0"/>
                  </a:lnTo>
                  <a:lnTo>
                    <a:pt x="675382" y="0"/>
                  </a:lnTo>
                </a:path>
              </a:pathLst>
            </a:custGeom>
            <a:noFill/>
          </p:spPr>
          <p:style>
            <a:lnRef idx="2">
              <a:schemeClr val="accent1">
                <a:tint val="9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14057" tIns="607132" rIns="314056" bIns="607132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500" kern="1200"/>
            </a:p>
          </p:txBody>
        </p:sp>
        <p:sp>
          <p:nvSpPr>
            <p:cNvPr id="6" name="Freihandform 5"/>
            <p:cNvSpPr/>
            <p:nvPr/>
          </p:nvSpPr>
          <p:spPr>
            <a:xfrm>
              <a:off x="6367217" y="3576324"/>
              <a:ext cx="675382" cy="4222804"/>
            </a:xfrm>
            <a:custGeom>
              <a:avLst/>
              <a:gdLst>
                <a:gd name="connsiteX0" fmla="*/ 0 w 675382"/>
                <a:gd name="connsiteY0" fmla="*/ 0 h 1286933"/>
                <a:gd name="connsiteX1" fmla="*/ 337691 w 675382"/>
                <a:gd name="connsiteY1" fmla="*/ 0 h 1286933"/>
                <a:gd name="connsiteX2" fmla="*/ 337691 w 675382"/>
                <a:gd name="connsiteY2" fmla="*/ 1286933 h 1286933"/>
                <a:gd name="connsiteX3" fmla="*/ 675382 w 675382"/>
                <a:gd name="connsiteY3" fmla="*/ 1286933 h 1286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75382" h="1286933">
                  <a:moveTo>
                    <a:pt x="0" y="0"/>
                  </a:moveTo>
                  <a:lnTo>
                    <a:pt x="337691" y="0"/>
                  </a:lnTo>
                  <a:lnTo>
                    <a:pt x="337691" y="1286933"/>
                  </a:lnTo>
                  <a:lnTo>
                    <a:pt x="675382" y="1286933"/>
                  </a:lnTo>
                </a:path>
              </a:pathLst>
            </a:custGeom>
            <a:noFill/>
          </p:spPr>
          <p:style>
            <a:lnRef idx="2">
              <a:schemeClr val="accent1">
                <a:tint val="9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14057" tIns="607132" rIns="314056" bIns="607132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500" kern="1200"/>
            </a:p>
          </p:txBody>
        </p:sp>
        <p:sp>
          <p:nvSpPr>
            <p:cNvPr id="7" name="Freihandform 6"/>
            <p:cNvSpPr/>
            <p:nvPr/>
          </p:nvSpPr>
          <p:spPr>
            <a:xfrm flipV="1">
              <a:off x="6714842" y="5258823"/>
              <a:ext cx="300900" cy="45719"/>
            </a:xfrm>
            <a:custGeom>
              <a:avLst/>
              <a:gdLst>
                <a:gd name="connsiteX0" fmla="*/ 0 w 675382"/>
                <a:gd name="connsiteY0" fmla="*/ 45720 h 91440"/>
                <a:gd name="connsiteX1" fmla="*/ 675382 w 675382"/>
                <a:gd name="connsiteY1" fmla="*/ 45720 h 91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75382" h="91440">
                  <a:moveTo>
                    <a:pt x="0" y="45720"/>
                  </a:moveTo>
                  <a:lnTo>
                    <a:pt x="675382" y="45720"/>
                  </a:lnTo>
                </a:path>
              </a:pathLst>
            </a:custGeom>
            <a:noFill/>
          </p:spPr>
          <p:style>
            <a:lnRef idx="2">
              <a:schemeClr val="accent1">
                <a:tint val="9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33507" tIns="28835" rIns="333506" bIns="28836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500" kern="1200"/>
            </a:p>
          </p:txBody>
        </p:sp>
        <p:sp>
          <p:nvSpPr>
            <p:cNvPr id="9" name="Freihandform 8"/>
            <p:cNvSpPr/>
            <p:nvPr/>
          </p:nvSpPr>
          <p:spPr>
            <a:xfrm rot="16200000">
              <a:off x="366634" y="2199961"/>
              <a:ext cx="9149947" cy="2752725"/>
            </a:xfrm>
            <a:custGeom>
              <a:avLst/>
              <a:gdLst>
                <a:gd name="connsiteX0" fmla="*/ 0 w 5418667"/>
                <a:gd name="connsiteY0" fmla="*/ 0 h 1029546"/>
                <a:gd name="connsiteX1" fmla="*/ 5418667 w 5418667"/>
                <a:gd name="connsiteY1" fmla="*/ 0 h 1029546"/>
                <a:gd name="connsiteX2" fmla="*/ 5418667 w 5418667"/>
                <a:gd name="connsiteY2" fmla="*/ 1029546 h 1029546"/>
                <a:gd name="connsiteX3" fmla="*/ 0 w 5418667"/>
                <a:gd name="connsiteY3" fmla="*/ 1029546 h 1029546"/>
                <a:gd name="connsiteX4" fmla="*/ 0 w 5418667"/>
                <a:gd name="connsiteY4" fmla="*/ 0 h 10295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18667" h="1029546">
                  <a:moveTo>
                    <a:pt x="0" y="0"/>
                  </a:moveTo>
                  <a:lnTo>
                    <a:pt x="5418667" y="0"/>
                  </a:lnTo>
                  <a:lnTo>
                    <a:pt x="5418667" y="1029546"/>
                  </a:lnTo>
                  <a:lnTo>
                    <a:pt x="0" y="10295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  <a:alpha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8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274" tIns="41275" rIns="41275" bIns="41274" numCol="1" spcCol="1270" anchor="b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de-DE" sz="6500" kern="1200" dirty="0"/>
            </a:p>
          </p:txBody>
        </p:sp>
        <p:sp>
          <p:nvSpPr>
            <p:cNvPr id="10" name="Freihandform 9"/>
            <p:cNvSpPr/>
            <p:nvPr/>
          </p:nvSpPr>
          <p:spPr>
            <a:xfrm rot="5400000">
              <a:off x="6656997" y="-792062"/>
              <a:ext cx="1680949" cy="1029546"/>
            </a:xfrm>
            <a:custGeom>
              <a:avLst/>
              <a:gdLst>
                <a:gd name="connsiteX0" fmla="*/ 0 w 3376913"/>
                <a:gd name="connsiteY0" fmla="*/ 0 h 1029546"/>
                <a:gd name="connsiteX1" fmla="*/ 3376913 w 3376913"/>
                <a:gd name="connsiteY1" fmla="*/ 0 h 1029546"/>
                <a:gd name="connsiteX2" fmla="*/ 3376913 w 3376913"/>
                <a:gd name="connsiteY2" fmla="*/ 1029546 h 1029546"/>
                <a:gd name="connsiteX3" fmla="*/ 0 w 3376913"/>
                <a:gd name="connsiteY3" fmla="*/ 1029546 h 1029546"/>
                <a:gd name="connsiteX4" fmla="*/ 0 w 3376913"/>
                <a:gd name="connsiteY4" fmla="*/ 0 h 10295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6913" h="1029546">
                  <a:moveTo>
                    <a:pt x="0" y="0"/>
                  </a:moveTo>
                  <a:lnTo>
                    <a:pt x="3376913" y="0"/>
                  </a:lnTo>
                  <a:lnTo>
                    <a:pt x="3376913" y="1029546"/>
                  </a:lnTo>
                  <a:lnTo>
                    <a:pt x="0" y="10295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  <a:alpha val="7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7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7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275" tIns="41275" rIns="41275" bIns="41275" numCol="1" spcCol="1270" anchor="ctr" anchorCtr="0">
              <a:noAutofit/>
            </a:bodyPr>
            <a:lstStyle/>
            <a:p>
              <a:pPr lvl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de-DE" sz="2800" kern="1200" dirty="0">
                  <a:solidFill>
                    <a:schemeClr val="tx1"/>
                  </a:solidFill>
                </a:rPr>
                <a:t>FAU</a:t>
              </a:r>
            </a:p>
          </p:txBody>
        </p:sp>
      </p:grpSp>
      <p:sp>
        <p:nvSpPr>
          <p:cNvPr id="19" name="Freihandform 18"/>
          <p:cNvSpPr/>
          <p:nvPr/>
        </p:nvSpPr>
        <p:spPr>
          <a:xfrm>
            <a:off x="3115753" y="1943912"/>
            <a:ext cx="1680949" cy="1029546"/>
          </a:xfrm>
          <a:custGeom>
            <a:avLst/>
            <a:gdLst>
              <a:gd name="connsiteX0" fmla="*/ 0 w 3376913"/>
              <a:gd name="connsiteY0" fmla="*/ 0 h 1029546"/>
              <a:gd name="connsiteX1" fmla="*/ 3376913 w 3376913"/>
              <a:gd name="connsiteY1" fmla="*/ 0 h 1029546"/>
              <a:gd name="connsiteX2" fmla="*/ 3376913 w 3376913"/>
              <a:gd name="connsiteY2" fmla="*/ 1029546 h 1029546"/>
              <a:gd name="connsiteX3" fmla="*/ 0 w 3376913"/>
              <a:gd name="connsiteY3" fmla="*/ 1029546 h 1029546"/>
              <a:gd name="connsiteX4" fmla="*/ 0 w 3376913"/>
              <a:gd name="connsiteY4" fmla="*/ 0 h 1029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913" h="1029546">
                <a:moveTo>
                  <a:pt x="0" y="0"/>
                </a:moveTo>
                <a:lnTo>
                  <a:pt x="3376913" y="0"/>
                </a:lnTo>
                <a:lnTo>
                  <a:pt x="3376913" y="1029546"/>
                </a:lnTo>
                <a:lnTo>
                  <a:pt x="0" y="102954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  <a:alpha val="7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7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7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1275" tIns="41275" rIns="41275" bIns="41275" numCol="1" spcCol="1270" anchor="ctr" anchorCtr="0">
            <a:noAutofit/>
          </a:bodyPr>
          <a:lstStyle/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sz="2800" dirty="0" err="1">
                <a:solidFill>
                  <a:schemeClr val="tx1"/>
                </a:solidFill>
              </a:rPr>
              <a:t>UKEr</a:t>
            </a:r>
            <a:endParaRPr lang="de-DE" sz="2800" kern="1200" dirty="0">
              <a:solidFill>
                <a:schemeClr val="tx1"/>
              </a:solidFill>
            </a:endParaRPr>
          </a:p>
        </p:txBody>
      </p:sp>
      <p:sp>
        <p:nvSpPr>
          <p:cNvPr id="20" name="Freihandform 19"/>
          <p:cNvSpPr/>
          <p:nvPr/>
        </p:nvSpPr>
        <p:spPr>
          <a:xfrm>
            <a:off x="6835629" y="1943912"/>
            <a:ext cx="1680949" cy="1029546"/>
          </a:xfrm>
          <a:custGeom>
            <a:avLst/>
            <a:gdLst>
              <a:gd name="connsiteX0" fmla="*/ 0 w 3376913"/>
              <a:gd name="connsiteY0" fmla="*/ 0 h 1029546"/>
              <a:gd name="connsiteX1" fmla="*/ 3376913 w 3376913"/>
              <a:gd name="connsiteY1" fmla="*/ 0 h 1029546"/>
              <a:gd name="connsiteX2" fmla="*/ 3376913 w 3376913"/>
              <a:gd name="connsiteY2" fmla="*/ 1029546 h 1029546"/>
              <a:gd name="connsiteX3" fmla="*/ 0 w 3376913"/>
              <a:gd name="connsiteY3" fmla="*/ 1029546 h 1029546"/>
              <a:gd name="connsiteX4" fmla="*/ 0 w 3376913"/>
              <a:gd name="connsiteY4" fmla="*/ 0 h 1029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913" h="1029546">
                <a:moveTo>
                  <a:pt x="0" y="0"/>
                </a:moveTo>
                <a:lnTo>
                  <a:pt x="3376913" y="0"/>
                </a:lnTo>
                <a:lnTo>
                  <a:pt x="3376913" y="1029546"/>
                </a:lnTo>
                <a:lnTo>
                  <a:pt x="0" y="102954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  <a:alpha val="7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7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7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1275" tIns="41275" rIns="41275" bIns="41275" numCol="1" spcCol="1270" anchor="ctr" anchorCtr="0">
            <a:noAutofit/>
          </a:bodyPr>
          <a:lstStyle/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sz="2800" dirty="0">
                <a:solidFill>
                  <a:schemeClr val="tx1"/>
                </a:solidFill>
              </a:rPr>
              <a:t>MRI</a:t>
            </a:r>
            <a:endParaRPr lang="de-DE" sz="2800" kern="1200" dirty="0">
              <a:solidFill>
                <a:schemeClr val="tx1"/>
              </a:solidFill>
            </a:endParaRPr>
          </a:p>
        </p:txBody>
      </p:sp>
      <p:sp>
        <p:nvSpPr>
          <p:cNvPr id="21" name="Freihandform 20"/>
          <p:cNvSpPr/>
          <p:nvPr/>
        </p:nvSpPr>
        <p:spPr>
          <a:xfrm>
            <a:off x="8841910" y="1943912"/>
            <a:ext cx="1680949" cy="1029546"/>
          </a:xfrm>
          <a:custGeom>
            <a:avLst/>
            <a:gdLst>
              <a:gd name="connsiteX0" fmla="*/ 0 w 3376913"/>
              <a:gd name="connsiteY0" fmla="*/ 0 h 1029546"/>
              <a:gd name="connsiteX1" fmla="*/ 3376913 w 3376913"/>
              <a:gd name="connsiteY1" fmla="*/ 0 h 1029546"/>
              <a:gd name="connsiteX2" fmla="*/ 3376913 w 3376913"/>
              <a:gd name="connsiteY2" fmla="*/ 1029546 h 1029546"/>
              <a:gd name="connsiteX3" fmla="*/ 0 w 3376913"/>
              <a:gd name="connsiteY3" fmla="*/ 1029546 h 1029546"/>
              <a:gd name="connsiteX4" fmla="*/ 0 w 3376913"/>
              <a:gd name="connsiteY4" fmla="*/ 0 h 1029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913" h="1029546">
                <a:moveTo>
                  <a:pt x="0" y="0"/>
                </a:moveTo>
                <a:lnTo>
                  <a:pt x="3376913" y="0"/>
                </a:lnTo>
                <a:lnTo>
                  <a:pt x="3376913" y="1029546"/>
                </a:lnTo>
                <a:lnTo>
                  <a:pt x="0" y="102954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  <a:alpha val="7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7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7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41275" tIns="41275" rIns="41275" bIns="41275" numCol="1" spcCol="1270" anchor="ctr" anchorCtr="0">
            <a:noAutofit/>
          </a:bodyPr>
          <a:lstStyle/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sz="2400" dirty="0">
                <a:solidFill>
                  <a:schemeClr val="tx1"/>
                </a:solidFill>
              </a:rPr>
              <a:t>Siemens</a:t>
            </a:r>
          </a:p>
          <a:p>
            <a:pPr lvl="0"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de-DE" sz="2400" kern="1200" dirty="0" err="1">
                <a:solidFill>
                  <a:schemeClr val="tx1"/>
                </a:solidFill>
              </a:rPr>
              <a:t>Healthineers</a:t>
            </a:r>
            <a:endParaRPr lang="de-DE" sz="2400" kern="1200" dirty="0">
              <a:solidFill>
                <a:schemeClr val="tx1"/>
              </a:solidFill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1600619" y="3956660"/>
            <a:ext cx="892223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de-DE" sz="2000" dirty="0"/>
              <a:t>Ziele der Zusammenarbeit und Rahmenbedingungen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de-DE" sz="2000" dirty="0"/>
              <a:t>Durchzuführende Arbeiten/Arbeitspakete und diesbezügliche Verantwortlichkeiten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de-DE" sz="2000" dirty="0"/>
              <a:t>Finanzierung und Verwendung der Fördermittel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de-DE" sz="2000" dirty="0"/>
              <a:t>Rechte an Arbeitsergebnissen und Veröffentlichungen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de-DE" sz="2000" dirty="0"/>
              <a:t>Datenschutz und Vertraulichkeit</a:t>
            </a:r>
          </a:p>
          <a:p>
            <a:pPr marL="285750" indent="-285750">
              <a:buFontTx/>
              <a:buChar char="-"/>
            </a:pPr>
            <a:endParaRPr lang="de-DE" dirty="0"/>
          </a:p>
        </p:txBody>
      </p:sp>
      <p:sp>
        <p:nvSpPr>
          <p:cNvPr id="25" name="Freihandform 24"/>
          <p:cNvSpPr/>
          <p:nvPr/>
        </p:nvSpPr>
        <p:spPr>
          <a:xfrm rot="16200000" flipV="1">
            <a:off x="3812201" y="3079903"/>
            <a:ext cx="258609" cy="45719"/>
          </a:xfrm>
          <a:custGeom>
            <a:avLst/>
            <a:gdLst>
              <a:gd name="connsiteX0" fmla="*/ 0 w 675382"/>
              <a:gd name="connsiteY0" fmla="*/ 45720 h 91440"/>
              <a:gd name="connsiteX1" fmla="*/ 675382 w 675382"/>
              <a:gd name="connsiteY1" fmla="*/ 45720 h 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75382" h="91440">
                <a:moveTo>
                  <a:pt x="0" y="45720"/>
                </a:moveTo>
                <a:lnTo>
                  <a:pt x="675382" y="45720"/>
                </a:lnTo>
              </a:path>
            </a:pathLst>
          </a:custGeom>
          <a:noFill/>
        </p:spPr>
        <p:style>
          <a:lnRef idx="2">
            <a:schemeClr val="accent1">
              <a:tint val="9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3507" tIns="28835" rIns="333506" bIns="28836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sz="500" kern="1200"/>
          </a:p>
        </p:txBody>
      </p:sp>
    </p:spTree>
    <p:extLst>
      <p:ext uri="{BB962C8B-B14F-4D97-AF65-F5344CB8AC3E}">
        <p14:creationId xmlns:p14="http://schemas.microsoft.com/office/powerpoint/2010/main" val="2894200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Verträge mit Industriepartner Siemens </a:t>
            </a:r>
            <a:r>
              <a:rPr lang="de-DE" dirty="0" err="1"/>
              <a:t>Healthineers</a:t>
            </a:r>
            <a:endParaRPr lang="de-DE" dirty="0"/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967021726"/>
              </p:ext>
            </p:extLst>
          </p:nvPr>
        </p:nvGraphicFramePr>
        <p:xfrm>
          <a:off x="538480" y="1931181"/>
          <a:ext cx="10531830" cy="45984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Ecken des Rechtecks auf der gleichen Seite schneiden 4"/>
          <p:cNvSpPr/>
          <p:nvPr/>
        </p:nvSpPr>
        <p:spPr>
          <a:xfrm>
            <a:off x="1248229" y="1100509"/>
            <a:ext cx="7547428" cy="656501"/>
          </a:xfrm>
          <a:prstGeom prst="snip2Same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/>
                </a:solidFill>
              </a:rPr>
              <a:t>Siemens </a:t>
            </a:r>
            <a:r>
              <a:rPr lang="de-DE" sz="2800" dirty="0" err="1">
                <a:solidFill>
                  <a:schemeClr val="tx1"/>
                </a:solidFill>
              </a:rPr>
              <a:t>Healthineers</a:t>
            </a:r>
            <a:endParaRPr lang="de-DE" sz="2800" dirty="0">
              <a:solidFill>
                <a:schemeClr val="tx1"/>
              </a:solidFill>
            </a:endParaRPr>
          </a:p>
        </p:txBody>
      </p:sp>
      <p:sp>
        <p:nvSpPr>
          <p:cNvPr id="6" name="Freihandform 5"/>
          <p:cNvSpPr/>
          <p:nvPr/>
        </p:nvSpPr>
        <p:spPr>
          <a:xfrm rot="16200000">
            <a:off x="2568456" y="321038"/>
            <a:ext cx="147474" cy="3072812"/>
          </a:xfrm>
          <a:custGeom>
            <a:avLst/>
            <a:gdLst>
              <a:gd name="connsiteX0" fmla="*/ 0 w 675382"/>
              <a:gd name="connsiteY0" fmla="*/ 45720 h 91440"/>
              <a:gd name="connsiteX1" fmla="*/ 675382 w 675382"/>
              <a:gd name="connsiteY1" fmla="*/ 45720 h 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75382" h="91440">
                <a:moveTo>
                  <a:pt x="0" y="45720"/>
                </a:moveTo>
                <a:lnTo>
                  <a:pt x="675382" y="45720"/>
                </a:lnTo>
              </a:path>
            </a:pathLst>
          </a:custGeom>
          <a:noFill/>
        </p:spPr>
        <p:style>
          <a:lnRef idx="2">
            <a:schemeClr val="accent1">
              <a:tint val="9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3507" tIns="28835" rIns="333506" bIns="28836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sz="500" kern="1200"/>
          </a:p>
        </p:txBody>
      </p:sp>
      <p:sp>
        <p:nvSpPr>
          <p:cNvPr id="7" name="Freihandform 6"/>
          <p:cNvSpPr/>
          <p:nvPr/>
        </p:nvSpPr>
        <p:spPr>
          <a:xfrm rot="16200000" flipV="1">
            <a:off x="7327789" y="463313"/>
            <a:ext cx="147474" cy="2788262"/>
          </a:xfrm>
          <a:custGeom>
            <a:avLst/>
            <a:gdLst>
              <a:gd name="connsiteX0" fmla="*/ 0 w 675382"/>
              <a:gd name="connsiteY0" fmla="*/ 45720 h 91440"/>
              <a:gd name="connsiteX1" fmla="*/ 675382 w 675382"/>
              <a:gd name="connsiteY1" fmla="*/ 45720 h 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75382" h="91440">
                <a:moveTo>
                  <a:pt x="0" y="45720"/>
                </a:moveTo>
                <a:lnTo>
                  <a:pt x="675382" y="45720"/>
                </a:lnTo>
              </a:path>
            </a:pathLst>
          </a:custGeom>
          <a:noFill/>
        </p:spPr>
        <p:style>
          <a:lnRef idx="2">
            <a:schemeClr val="accent1">
              <a:tint val="9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3507" tIns="28835" rIns="333506" bIns="28836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sz="500" kern="1200"/>
          </a:p>
        </p:txBody>
      </p:sp>
    </p:spTree>
    <p:extLst>
      <p:ext uri="{BB962C8B-B14F-4D97-AF65-F5344CB8AC3E}">
        <p14:creationId xmlns:p14="http://schemas.microsoft.com/office/powerpoint/2010/main" val="1419035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Kooperationsverträge niedergelassene Arztpraxen</a:t>
            </a:r>
          </a:p>
        </p:txBody>
      </p:sp>
      <p:sp>
        <p:nvSpPr>
          <p:cNvPr id="8" name="Abgerundetes Rechteck 7"/>
          <p:cNvSpPr/>
          <p:nvPr/>
        </p:nvSpPr>
        <p:spPr>
          <a:xfrm>
            <a:off x="1538515" y="1970094"/>
            <a:ext cx="2952000" cy="129871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>
                <a:solidFill>
                  <a:schemeClr val="accent1"/>
                </a:solidFill>
              </a:rPr>
              <a:t>Use</a:t>
            </a:r>
            <a:r>
              <a:rPr lang="de-DE" dirty="0">
                <a:solidFill>
                  <a:schemeClr val="accent1"/>
                </a:solidFill>
              </a:rPr>
              <a:t> Case Multiple Sklerose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niedergelassene Arztpraxis</a:t>
            </a:r>
          </a:p>
        </p:txBody>
      </p:sp>
      <p:sp>
        <p:nvSpPr>
          <p:cNvPr id="9" name="Abgerundetes Rechteck 8"/>
          <p:cNvSpPr/>
          <p:nvPr/>
        </p:nvSpPr>
        <p:spPr>
          <a:xfrm>
            <a:off x="4583713" y="1957128"/>
            <a:ext cx="2952000" cy="129871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>
                <a:solidFill>
                  <a:schemeClr val="accent6">
                    <a:lumMod val="75000"/>
                  </a:schemeClr>
                </a:solidFill>
              </a:rPr>
              <a:t>Use</a:t>
            </a:r>
            <a:r>
              <a:rPr lang="de-DE" dirty="0">
                <a:solidFill>
                  <a:schemeClr val="accent6">
                    <a:lumMod val="75000"/>
                  </a:schemeClr>
                </a:solidFill>
              </a:rPr>
              <a:t> Case Mammakarzinom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niedergelassene Arztpraxis</a:t>
            </a:r>
          </a:p>
        </p:txBody>
      </p:sp>
      <p:sp>
        <p:nvSpPr>
          <p:cNvPr id="10" name="Abgerundetes Rechteck 9"/>
          <p:cNvSpPr/>
          <p:nvPr/>
        </p:nvSpPr>
        <p:spPr>
          <a:xfrm>
            <a:off x="7670433" y="1957128"/>
            <a:ext cx="2952000" cy="129871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>
                <a:solidFill>
                  <a:schemeClr val="accent6">
                    <a:lumMod val="75000"/>
                  </a:schemeClr>
                </a:solidFill>
              </a:rPr>
              <a:t>Use</a:t>
            </a:r>
            <a:r>
              <a:rPr lang="de-DE" dirty="0">
                <a:solidFill>
                  <a:schemeClr val="accent6">
                    <a:lumMod val="75000"/>
                  </a:schemeClr>
                </a:solidFill>
              </a:rPr>
              <a:t> Case Prostatakarzinom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niedergelassene Arztpraxis</a:t>
            </a:r>
          </a:p>
        </p:txBody>
      </p:sp>
      <p:sp>
        <p:nvSpPr>
          <p:cNvPr id="11" name="Rechteck 10"/>
          <p:cNvSpPr/>
          <p:nvPr/>
        </p:nvSpPr>
        <p:spPr>
          <a:xfrm>
            <a:off x="1580034" y="3364497"/>
            <a:ext cx="9042399" cy="31426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de-DE" sz="2000" dirty="0">
                <a:solidFill>
                  <a:schemeClr val="tx1"/>
                </a:solidFill>
              </a:rPr>
              <a:t>Pflichten in Zusammenhang mit der </a:t>
            </a:r>
            <a:r>
              <a:rPr lang="de-DE" sz="2000" dirty="0" err="1">
                <a:solidFill>
                  <a:schemeClr val="tx1"/>
                </a:solidFill>
              </a:rPr>
              <a:t>Rektrutierung</a:t>
            </a:r>
            <a:r>
              <a:rPr lang="de-DE" sz="2000" dirty="0">
                <a:solidFill>
                  <a:schemeClr val="tx1"/>
                </a:solidFill>
              </a:rPr>
              <a:t> von Patienten </a:t>
            </a:r>
            <a:r>
              <a:rPr lang="de-DE" sz="1600" dirty="0">
                <a:solidFill>
                  <a:schemeClr val="tx1"/>
                </a:solidFill>
              </a:rPr>
              <a:t>(z.B. Einholen Einwilligung, Registrierung des Patienten auf Plattform)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de-DE" sz="2000" dirty="0">
                <a:solidFill>
                  <a:schemeClr val="tx1"/>
                </a:solidFill>
              </a:rPr>
              <a:t>Information zur Nutzung der Plattform </a:t>
            </a:r>
            <a:r>
              <a:rPr lang="de-DE" sz="1600" dirty="0">
                <a:solidFill>
                  <a:schemeClr val="tx1"/>
                </a:solidFill>
              </a:rPr>
              <a:t>(Teilnahme an Workshops, Nutzung User-Manual)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de-DE" sz="2000" dirty="0">
                <a:solidFill>
                  <a:schemeClr val="tx1"/>
                </a:solidFill>
              </a:rPr>
              <a:t>Aufwandentschädigung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de-DE" sz="2000" dirty="0">
                <a:solidFill>
                  <a:schemeClr val="tx1"/>
                </a:solidFill>
              </a:rPr>
              <a:t>Umfang erlaubtes Nutzungsrecht Ärzteportal </a:t>
            </a:r>
            <a:r>
              <a:rPr lang="de-DE" sz="1600" dirty="0">
                <a:solidFill>
                  <a:schemeClr val="tx1"/>
                </a:solidFill>
              </a:rPr>
              <a:t>(aktuell auf MIDIA-Hub Projekt beschränkt)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de-DE" sz="2000" dirty="0">
                <a:solidFill>
                  <a:schemeClr val="tx1"/>
                </a:solidFill>
              </a:rPr>
              <a:t>Wissenschaftliche Evaluation des Projekts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de-DE" sz="2000" dirty="0">
                <a:solidFill>
                  <a:schemeClr val="tx1"/>
                </a:solidFill>
              </a:rPr>
              <a:t>Datenschutz </a:t>
            </a:r>
            <a:r>
              <a:rPr lang="de-DE" sz="1600" dirty="0">
                <a:solidFill>
                  <a:schemeClr val="tx1"/>
                </a:solidFill>
              </a:rPr>
              <a:t>(</a:t>
            </a:r>
            <a:r>
              <a:rPr lang="de-DE" sz="1600" i="1" dirty="0">
                <a:solidFill>
                  <a:schemeClr val="tx1"/>
                </a:solidFill>
              </a:rPr>
              <a:t>Vereinbarung über gemeinsame Verantwortlichkeit</a:t>
            </a:r>
            <a:r>
              <a:rPr lang="de-DE" sz="1600" dirty="0">
                <a:solidFill>
                  <a:schemeClr val="tx1"/>
                </a:solidFill>
              </a:rPr>
              <a:t> nach Art. 26 DSGVO)</a:t>
            </a:r>
          </a:p>
        </p:txBody>
      </p:sp>
      <p:sp>
        <p:nvSpPr>
          <p:cNvPr id="14" name="Auf der gleichen Seite des Rechtecks liegende Ecken abrunden 13"/>
          <p:cNvSpPr/>
          <p:nvPr/>
        </p:nvSpPr>
        <p:spPr>
          <a:xfrm>
            <a:off x="4583713" y="1271143"/>
            <a:ext cx="6038720" cy="499599"/>
          </a:xfrm>
          <a:prstGeom prst="round2Same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err="1">
                <a:solidFill>
                  <a:schemeClr val="tx1"/>
                </a:solidFill>
              </a:rPr>
              <a:t>UKer</a:t>
            </a:r>
            <a:endParaRPr lang="de-DE" sz="2800" dirty="0">
              <a:solidFill>
                <a:schemeClr val="tx1"/>
              </a:solidFill>
            </a:endParaRPr>
          </a:p>
        </p:txBody>
      </p:sp>
      <p:sp>
        <p:nvSpPr>
          <p:cNvPr id="15" name="Auf der gleichen Seite des Rechtecks liegende Ecken abrunden 14"/>
          <p:cNvSpPr/>
          <p:nvPr/>
        </p:nvSpPr>
        <p:spPr>
          <a:xfrm>
            <a:off x="1538514" y="1271143"/>
            <a:ext cx="2952001" cy="499599"/>
          </a:xfrm>
          <a:prstGeom prst="round2Same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/>
                </a:solidFill>
              </a:rPr>
              <a:t>MRI</a:t>
            </a:r>
          </a:p>
        </p:txBody>
      </p:sp>
      <p:sp>
        <p:nvSpPr>
          <p:cNvPr id="13" name="Freihandform 12"/>
          <p:cNvSpPr/>
          <p:nvPr/>
        </p:nvSpPr>
        <p:spPr>
          <a:xfrm rot="16200000" flipV="1">
            <a:off x="2950663" y="1847558"/>
            <a:ext cx="173420" cy="45719"/>
          </a:xfrm>
          <a:custGeom>
            <a:avLst/>
            <a:gdLst>
              <a:gd name="connsiteX0" fmla="*/ 0 w 675382"/>
              <a:gd name="connsiteY0" fmla="*/ 45720 h 91440"/>
              <a:gd name="connsiteX1" fmla="*/ 675382 w 675382"/>
              <a:gd name="connsiteY1" fmla="*/ 45720 h 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75382" h="91440">
                <a:moveTo>
                  <a:pt x="0" y="45720"/>
                </a:moveTo>
                <a:lnTo>
                  <a:pt x="675382" y="45720"/>
                </a:lnTo>
              </a:path>
            </a:pathLst>
          </a:custGeom>
          <a:noFill/>
        </p:spPr>
        <p:style>
          <a:lnRef idx="2">
            <a:schemeClr val="accent1">
              <a:tint val="9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3507" tIns="28835" rIns="333506" bIns="28836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sz="500" kern="1200"/>
          </a:p>
        </p:txBody>
      </p:sp>
      <p:sp>
        <p:nvSpPr>
          <p:cNvPr id="16" name="Freihandform 15"/>
          <p:cNvSpPr/>
          <p:nvPr/>
        </p:nvSpPr>
        <p:spPr>
          <a:xfrm rot="16200000" flipV="1">
            <a:off x="5975136" y="1815965"/>
            <a:ext cx="160455" cy="95938"/>
          </a:xfrm>
          <a:custGeom>
            <a:avLst/>
            <a:gdLst>
              <a:gd name="connsiteX0" fmla="*/ 0 w 675382"/>
              <a:gd name="connsiteY0" fmla="*/ 45720 h 91440"/>
              <a:gd name="connsiteX1" fmla="*/ 675382 w 675382"/>
              <a:gd name="connsiteY1" fmla="*/ 45720 h 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75382" h="91440">
                <a:moveTo>
                  <a:pt x="0" y="45720"/>
                </a:moveTo>
                <a:lnTo>
                  <a:pt x="675382" y="45720"/>
                </a:lnTo>
              </a:path>
            </a:pathLst>
          </a:custGeom>
          <a:noFill/>
        </p:spPr>
        <p:style>
          <a:lnRef idx="2">
            <a:schemeClr val="accent1">
              <a:tint val="9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3507" tIns="28835" rIns="333506" bIns="28836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sz="500" kern="1200"/>
          </a:p>
        </p:txBody>
      </p:sp>
      <p:sp>
        <p:nvSpPr>
          <p:cNvPr id="18" name="Freihandform 17"/>
          <p:cNvSpPr/>
          <p:nvPr/>
        </p:nvSpPr>
        <p:spPr>
          <a:xfrm rot="16200000" flipV="1">
            <a:off x="9138198" y="1832034"/>
            <a:ext cx="160457" cy="63797"/>
          </a:xfrm>
          <a:custGeom>
            <a:avLst/>
            <a:gdLst>
              <a:gd name="connsiteX0" fmla="*/ 0 w 675382"/>
              <a:gd name="connsiteY0" fmla="*/ 45720 h 91440"/>
              <a:gd name="connsiteX1" fmla="*/ 675382 w 675382"/>
              <a:gd name="connsiteY1" fmla="*/ 45720 h 91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75382" h="91440">
                <a:moveTo>
                  <a:pt x="0" y="45720"/>
                </a:moveTo>
                <a:lnTo>
                  <a:pt x="675382" y="45720"/>
                </a:lnTo>
              </a:path>
            </a:pathLst>
          </a:custGeom>
          <a:noFill/>
        </p:spPr>
        <p:style>
          <a:lnRef idx="2">
            <a:schemeClr val="accent1">
              <a:tint val="9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3507" tIns="28835" rIns="333506" bIns="28836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sz="500" kern="1200"/>
          </a:p>
        </p:txBody>
      </p:sp>
    </p:spTree>
    <p:extLst>
      <p:ext uri="{BB962C8B-B14F-4D97-AF65-F5344CB8AC3E}">
        <p14:creationId xmlns:p14="http://schemas.microsoft.com/office/powerpoint/2010/main" val="4255145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538480" y="1244009"/>
            <a:ext cx="3842134" cy="50823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38480" y="113609"/>
            <a:ext cx="10611288" cy="1130400"/>
          </a:xfrm>
        </p:spPr>
        <p:txBody>
          <a:bodyPr/>
          <a:lstStyle/>
          <a:p>
            <a:r>
              <a:rPr lang="de-DE" dirty="0"/>
              <a:t>Risikobewertung und Datenschutzkonzept 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2"/>
          <a:srcRect l="2048" t="6608" r="68262" b="20831"/>
          <a:stretch/>
        </p:blipFill>
        <p:spPr>
          <a:xfrm>
            <a:off x="765543" y="1414131"/>
            <a:ext cx="3403156" cy="4678326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4529469" y="1337248"/>
            <a:ext cx="730456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de-DE" b="1" dirty="0"/>
              <a:t>Risikobewertung</a:t>
            </a:r>
            <a:r>
              <a:rPr lang="de-DE" dirty="0"/>
              <a:t> wurde Ende 2022 erstellt und fokussiert sich auf die verschiedenen </a:t>
            </a:r>
            <a:r>
              <a:rPr lang="de-DE" dirty="0" err="1"/>
              <a:t>Use</a:t>
            </a:r>
            <a:r>
              <a:rPr lang="de-DE" dirty="0"/>
              <a:t>-Cases des Portals (insb. Nutzung durch Patienten oder Ärztin/Arzt)</a:t>
            </a:r>
          </a:p>
          <a:p>
            <a:pPr marL="285750" indent="-285750">
              <a:buFontTx/>
              <a:buChar char="-"/>
            </a:pPr>
            <a:endParaRPr lang="de-DE" dirty="0"/>
          </a:p>
          <a:p>
            <a:pPr marL="285750" indent="-285750">
              <a:buFontTx/>
              <a:buChar char="-"/>
            </a:pPr>
            <a:r>
              <a:rPr lang="de-DE" dirty="0"/>
              <a:t>Das </a:t>
            </a:r>
            <a:r>
              <a:rPr lang="de-DE" b="1" dirty="0"/>
              <a:t>Datenschutzkonzept </a:t>
            </a:r>
            <a:r>
              <a:rPr lang="de-DE" dirty="0"/>
              <a:t>wird aktuell finalisiert, es fokussiert sich vorderhand </a:t>
            </a:r>
          </a:p>
          <a:p>
            <a:pPr marL="742950" lvl="1" indent="-285750">
              <a:spcAft>
                <a:spcPts val="600"/>
              </a:spcAft>
              <a:buFontTx/>
              <a:buChar char="-"/>
            </a:pPr>
            <a:r>
              <a:rPr lang="de-DE" dirty="0"/>
              <a:t>auf die technischen und organisatorischen Maßnahmen rund um die MIDIA-Hub-Plattform (auf Basis Siemens-</a:t>
            </a:r>
            <a:r>
              <a:rPr lang="de-DE" dirty="0" err="1"/>
              <a:t>tdhp</a:t>
            </a:r>
            <a:r>
              <a:rPr lang="de-DE" dirty="0"/>
              <a:t>)</a:t>
            </a:r>
          </a:p>
          <a:p>
            <a:pPr marL="742950" lvl="1" indent="-285750">
              <a:spcAft>
                <a:spcPts val="600"/>
              </a:spcAft>
              <a:buFontTx/>
              <a:buChar char="-"/>
            </a:pPr>
            <a:r>
              <a:rPr lang="de-DE" dirty="0"/>
              <a:t>sowie die jeweiligen Besonderheiten der </a:t>
            </a:r>
            <a:r>
              <a:rPr lang="de-DE" dirty="0" err="1"/>
              <a:t>Use</a:t>
            </a:r>
            <a:r>
              <a:rPr lang="de-DE" dirty="0"/>
              <a:t>-Cases Onkologie (z.B. Tumorboard) und Multiple Sklerose (z.B. virtueller Austausch zwischen Behandelnden)</a:t>
            </a:r>
          </a:p>
          <a:p>
            <a:pPr marL="742950" lvl="1" indent="-285750">
              <a:spcAft>
                <a:spcPts val="600"/>
              </a:spcAft>
              <a:buFontTx/>
              <a:buChar char="-"/>
            </a:pPr>
            <a:r>
              <a:rPr lang="de-DE" dirty="0"/>
              <a:t>die Information der teilnehmenden Patienten, sowie Umsetzung der Betroffenenrechte nach DSGVO</a:t>
            </a:r>
          </a:p>
          <a:p>
            <a:pPr marL="742950" lvl="1" indent="-285750">
              <a:spcAft>
                <a:spcPts val="600"/>
              </a:spcAft>
              <a:buFontTx/>
              <a:buChar char="-"/>
            </a:pPr>
            <a:r>
              <a:rPr lang="de-DE" dirty="0"/>
              <a:t>die Verantwortlichkeiten der Konsortialpartner, sowie teilnehmenden Arztpraxen</a:t>
            </a:r>
          </a:p>
          <a:p>
            <a:pPr marL="742950" lvl="1" indent="-285750">
              <a:spcAft>
                <a:spcPts val="600"/>
              </a:spcAft>
              <a:buFontTx/>
              <a:buChar char="-"/>
            </a:pPr>
            <a:r>
              <a:rPr lang="de-DE" dirty="0"/>
              <a:t>ggf. wird die Risikobewertung in diesem Kontext überarbeitet</a:t>
            </a:r>
          </a:p>
        </p:txBody>
      </p:sp>
    </p:spTree>
    <p:extLst>
      <p:ext uri="{BB962C8B-B14F-4D97-AF65-F5344CB8AC3E}">
        <p14:creationId xmlns:p14="http://schemas.microsoft.com/office/powerpoint/2010/main" val="579784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Patienteninformation/-einwilligung</a:t>
            </a:r>
            <a:br>
              <a:rPr lang="de-DE" dirty="0"/>
            </a:br>
            <a:r>
              <a:rPr lang="de-DE" sz="2800" dirty="0"/>
              <a:t>für die </a:t>
            </a:r>
            <a:r>
              <a:rPr lang="de-DE" sz="2800" i="1" dirty="0"/>
              <a:t>digital-unterstützte sektorübergreifende Versorgung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609011" y="1369615"/>
            <a:ext cx="1142657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de-DE" dirty="0"/>
              <a:t>Liegt im Entwurf vor und soll zeitnah von den Datenschutzbeauftragten der UKs geprüft werden</a:t>
            </a:r>
          </a:p>
          <a:p>
            <a:pPr>
              <a:spcAft>
                <a:spcPts val="600"/>
              </a:spcAft>
            </a:pPr>
            <a:endParaRPr lang="de-DE" sz="900" dirty="0"/>
          </a:p>
          <a:p>
            <a:pPr marL="285750" indent="-285750"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dirty="0"/>
              <a:t>Informiert über die Datenverarbeitung im Kontext der MIDIA-Hub-Plattform (Arzt- und Patientenportal), sowie über das Ziel des Projekts</a:t>
            </a:r>
          </a:p>
          <a:p>
            <a:pPr marL="285750" indent="-285750"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dirty="0"/>
              <a:t>Führt auf welche beteiligten Einrichtungen berechtigt sind untereinander Patientendaten auszutauschen (UK und in Behandlung involvierte niedergelassene Arztpraxis)</a:t>
            </a:r>
          </a:p>
          <a:p>
            <a:pPr marL="285750" indent="-285750"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dirty="0"/>
              <a:t>Informiert über die Rechte der Betroffenen nach Art. 13 ff. DSGVO</a:t>
            </a:r>
          </a:p>
          <a:p>
            <a:pPr marL="285750" indent="-285750"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dirty="0"/>
              <a:t>Informiert darüber, dass ggf. eine </a:t>
            </a:r>
            <a:r>
              <a:rPr lang="de-DE" dirty="0" err="1"/>
              <a:t>Rekontaktierung</a:t>
            </a:r>
            <a:r>
              <a:rPr lang="de-DE" dirty="0"/>
              <a:t> der </a:t>
            </a:r>
            <a:r>
              <a:rPr lang="de-DE" dirty="0" err="1"/>
              <a:t>Patient:in</a:t>
            </a:r>
            <a:r>
              <a:rPr lang="de-DE" dirty="0"/>
              <a:t> für eine wissenschaftliche Evaluation erfolgt</a:t>
            </a:r>
            <a:br>
              <a:rPr lang="de-DE" dirty="0"/>
            </a:br>
            <a:r>
              <a:rPr lang="de-DE" dirty="0"/>
              <a:t>(es wird diesbezüglich keine zusätzliche Einwilligung eingeholt. Kontaktaufnahme für wissenschaftliche Zwecke durch behandelnde Abteilung bereits auf Basis von Art. 6 GDNG erlaubt)</a:t>
            </a:r>
          </a:p>
          <a:p>
            <a:pPr marL="285750" indent="-285750">
              <a:spcAft>
                <a:spcPts val="600"/>
              </a:spcAft>
              <a:buFont typeface="Symbol" panose="05050102010706020507" pitchFamily="18" charset="2"/>
              <a:buChar char="-"/>
            </a:pPr>
            <a:endParaRPr lang="de-DE" sz="900" dirty="0"/>
          </a:p>
          <a:p>
            <a:pPr>
              <a:spcAft>
                <a:spcPts val="600"/>
              </a:spcAft>
            </a:pPr>
            <a:r>
              <a:rPr lang="de-DE" u="sng" dirty="0"/>
              <a:t>Aktuell noch zu klärende Punkte, sowie Abbildung in Patienteninformation:</a:t>
            </a:r>
          </a:p>
          <a:p>
            <a:pPr marL="342900" indent="-342900"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dirty="0"/>
              <a:t>Möglichkeiten des Patienten sein Dossier eigenständig zu löschen und Auswirkung auf Dokumentationspflichten und weitere Verantwortlichkeiten der Gesundheitseinrichtungen</a:t>
            </a:r>
          </a:p>
          <a:p>
            <a:pPr marL="342900" indent="-342900">
              <a:spcAft>
                <a:spcPts val="600"/>
              </a:spcAft>
              <a:buFont typeface="Symbol" panose="05050102010706020507" pitchFamily="18" charset="2"/>
              <a:buChar char="-"/>
            </a:pPr>
            <a:r>
              <a:rPr lang="de-DE" dirty="0"/>
              <a:t>Möglichkeit Behandlungsdokumente (vorübergehend) als vertraulich einzustufen, damit Patient diese erst nach persönlicher Besprechung mit Behandelndem sieht (z.B. Ergebnis Tumorboard)</a:t>
            </a:r>
          </a:p>
          <a:p>
            <a:pPr>
              <a:spcAft>
                <a:spcPts val="600"/>
              </a:spcAft>
            </a:pPr>
            <a:endParaRPr lang="de-DE" sz="2000" dirty="0"/>
          </a:p>
          <a:p>
            <a:pPr marL="285750" indent="-285750">
              <a:buFont typeface="Symbol" panose="05050102010706020507" pitchFamily="18" charset="2"/>
              <a:buChar char="-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97666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B4B6BE70-FE02-6434-23D2-C5865A3BF2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de-DE"/>
              <a:t>Referent | Veranstaltung | Datum</a:t>
            </a:r>
            <a:endParaRPr lang="de-D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91BAA02F-7FDE-CC06-FC85-085BE3CFD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Zusammenfassung – regulatorische Kernaspekte MIDIA-Hub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5F40F781-52F4-8066-787E-06CB6C581765}"/>
              </a:ext>
            </a:extLst>
          </p:cNvPr>
          <p:cNvSpPr txBox="1"/>
          <p:nvPr/>
        </p:nvSpPr>
        <p:spPr>
          <a:xfrm>
            <a:off x="650240" y="1158240"/>
            <a:ext cx="110744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de-DE" sz="2400" dirty="0">
                <a:solidFill>
                  <a:schemeClr val="accent1">
                    <a:lumMod val="75000"/>
                  </a:schemeClr>
                </a:solidFill>
              </a:rPr>
              <a:t> Verträge zwischen den Beteiligten im MIDIA-Hub Projekt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endParaRPr lang="de-DE" dirty="0"/>
          </a:p>
          <a:p>
            <a:pPr marL="800100" lvl="1" indent="-342900">
              <a:buFont typeface="Symbol" panose="05050102010706020507" pitchFamily="18" charset="2"/>
              <a:buChar char="-"/>
            </a:pPr>
            <a:r>
              <a:rPr lang="de-DE" sz="2000" dirty="0"/>
              <a:t>Vereinbarung der Konsortialpartner</a:t>
            </a:r>
          </a:p>
          <a:p>
            <a:pPr marL="800100" lvl="1" indent="-342900">
              <a:buFont typeface="Symbol" panose="05050102010706020507" pitchFamily="18" charset="2"/>
              <a:buChar char="-"/>
            </a:pPr>
            <a:endParaRPr lang="de-DE" sz="2000" dirty="0"/>
          </a:p>
          <a:p>
            <a:pPr marL="800100" lvl="1" indent="-342900">
              <a:buFont typeface="Symbol" panose="05050102010706020507" pitchFamily="18" charset="2"/>
              <a:buChar char="-"/>
            </a:pPr>
            <a:r>
              <a:rPr lang="de-DE" sz="2000" dirty="0"/>
              <a:t>Verträge zwischen Siemens </a:t>
            </a:r>
            <a:r>
              <a:rPr lang="de-DE" sz="2000" dirty="0" err="1"/>
              <a:t>Healthineers</a:t>
            </a:r>
            <a:r>
              <a:rPr lang="de-DE" sz="2000" dirty="0"/>
              <a:t> und den Unikliniken</a:t>
            </a:r>
          </a:p>
          <a:p>
            <a:pPr marL="800100" lvl="1" indent="-342900">
              <a:buFont typeface="Symbol" panose="05050102010706020507" pitchFamily="18" charset="2"/>
              <a:buChar char="-"/>
            </a:pPr>
            <a:endParaRPr lang="de-DE" sz="2000" dirty="0"/>
          </a:p>
          <a:p>
            <a:pPr marL="800100" lvl="1" indent="-342900">
              <a:buFont typeface="Symbol" panose="05050102010706020507" pitchFamily="18" charset="2"/>
              <a:buChar char="-"/>
            </a:pPr>
            <a:r>
              <a:rPr lang="de-DE" sz="2000" dirty="0"/>
              <a:t>Verträge zwischen Uniklinikum und mitbehandelnden, niedergelassenen Arztpraxen</a:t>
            </a:r>
          </a:p>
          <a:p>
            <a:pPr lvl="1"/>
            <a:endParaRPr lang="de-DE" sz="2000" dirty="0"/>
          </a:p>
          <a:p>
            <a:pPr lvl="1"/>
            <a:endParaRPr lang="de-DE" dirty="0"/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de-DE" sz="2400" dirty="0">
                <a:solidFill>
                  <a:schemeClr val="accent1">
                    <a:lumMod val="75000"/>
                  </a:schemeClr>
                </a:solidFill>
              </a:rPr>
              <a:t> Datenschutz (AP2)</a:t>
            </a:r>
          </a:p>
          <a:p>
            <a:pPr marL="285750" lvl="1" indent="-285750">
              <a:buFont typeface="Wingdings" panose="05000000000000000000" pitchFamily="2" charset="2"/>
              <a:buChar char="Ø"/>
            </a:pPr>
            <a:endParaRPr lang="de-DE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800100" lvl="1" indent="-342900">
              <a:buFont typeface="Symbol" panose="05050102010706020507" pitchFamily="18" charset="2"/>
              <a:buChar char="-"/>
            </a:pPr>
            <a:r>
              <a:rPr lang="de-DE" sz="2000" dirty="0"/>
              <a:t>Risikobewertung </a:t>
            </a:r>
          </a:p>
          <a:p>
            <a:pPr marL="800100" lvl="1" indent="-342900">
              <a:buFont typeface="Symbol" panose="05050102010706020507" pitchFamily="18" charset="2"/>
              <a:buChar char="-"/>
            </a:pPr>
            <a:endParaRPr lang="de-DE" sz="2000" dirty="0"/>
          </a:p>
          <a:p>
            <a:pPr marL="800100" lvl="1" indent="-342900">
              <a:buFont typeface="Symbol" panose="05050102010706020507" pitchFamily="18" charset="2"/>
              <a:buChar char="-"/>
            </a:pPr>
            <a:r>
              <a:rPr lang="de-DE" sz="2000" dirty="0"/>
              <a:t>Datenschutzkonzept</a:t>
            </a:r>
          </a:p>
          <a:p>
            <a:pPr marL="800100" lvl="1" indent="-342900">
              <a:buFont typeface="Symbol" panose="05050102010706020507" pitchFamily="18" charset="2"/>
              <a:buChar char="-"/>
            </a:pPr>
            <a:endParaRPr lang="de-DE" sz="2000" dirty="0"/>
          </a:p>
          <a:p>
            <a:pPr marL="800100" lvl="1" indent="-342900">
              <a:buFont typeface="Symbol" panose="05050102010706020507" pitchFamily="18" charset="2"/>
              <a:buChar char="-"/>
            </a:pPr>
            <a:r>
              <a:rPr lang="de-DE" sz="2000" dirty="0"/>
              <a:t>Patienteninformation/-einwilligung</a:t>
            </a:r>
          </a:p>
          <a:p>
            <a:pPr lvl="1"/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308768647"/>
      </p:ext>
    </p:extLst>
  </p:cSld>
  <p:clrMapOvr>
    <a:masterClrMapping/>
  </p:clrMapOvr>
</p:sld>
</file>

<file path=ppt/theme/theme1.xml><?xml version="1.0" encoding="utf-8"?>
<a:theme xmlns:a="http://schemas.openxmlformats.org/drawingml/2006/main" name="Titel und Abschlus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haltsfolie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546</Words>
  <Application>Microsoft Macintosh PowerPoint</Application>
  <PresentationFormat>Breitbild</PresentationFormat>
  <Paragraphs>93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</vt:lpstr>
      <vt:lpstr>Symbol</vt:lpstr>
      <vt:lpstr>Wingdings</vt:lpstr>
      <vt:lpstr>Titel und Abschluss</vt:lpstr>
      <vt:lpstr>Inhaltsfolien</vt:lpstr>
      <vt:lpstr>MIDIA-Hub Symposium, 3. Mai 2024 Regulatorische und vertragliche Regelungen</vt:lpstr>
      <vt:lpstr>Übersicht regulatorische Kernaspekte</vt:lpstr>
      <vt:lpstr>Kooperationsvereinbarung der Konsortialpartner</vt:lpstr>
      <vt:lpstr>Verträge mit Industriepartner Siemens Healthineers</vt:lpstr>
      <vt:lpstr>Kooperationsverträge niedergelassene Arztpraxen</vt:lpstr>
      <vt:lpstr>Risikobewertung und Datenschutzkonzept </vt:lpstr>
      <vt:lpstr>Patienteninformation/-einwilligung für die digital-unterstützte sektorübergreifende Versorgung</vt:lpstr>
      <vt:lpstr>Zusammenfassung – regulatorische Kernaspekte MIDIA-Hub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Schraudt, Michaela</dc:creator>
  <cp:lastModifiedBy>Martin Boeker</cp:lastModifiedBy>
  <cp:revision>139</cp:revision>
  <dcterms:created xsi:type="dcterms:W3CDTF">2018-04-25T10:40:57Z</dcterms:created>
  <dcterms:modified xsi:type="dcterms:W3CDTF">2024-05-03T06:42:54Z</dcterms:modified>
</cp:coreProperties>
</file>