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9" r:id="rId1"/>
    <p:sldMasterId id="2147483720" r:id="rId2"/>
  </p:sldMasterIdLst>
  <p:notesMasterIdLst>
    <p:notesMasterId r:id="rId39"/>
  </p:notesMasterIdLst>
  <p:handoutMasterIdLst>
    <p:handoutMasterId r:id="rId40"/>
  </p:handoutMasterIdLst>
  <p:sldIdLst>
    <p:sldId id="263" r:id="rId3"/>
    <p:sldId id="264" r:id="rId4"/>
    <p:sldId id="265" r:id="rId5"/>
    <p:sldId id="266" r:id="rId6"/>
    <p:sldId id="267" r:id="rId7"/>
    <p:sldId id="296" r:id="rId8"/>
    <p:sldId id="269" r:id="rId9"/>
    <p:sldId id="297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98" r:id="rId22"/>
    <p:sldId id="282" r:id="rId23"/>
    <p:sldId id="283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2" r:id="rId33"/>
    <p:sldId id="293" r:id="rId34"/>
    <p:sldId id="294" r:id="rId35"/>
    <p:sldId id="291" r:id="rId36"/>
    <p:sldId id="295" r:id="rId37"/>
    <p:sldId id="262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9CD1"/>
    <a:srgbClr val="1B2259"/>
    <a:srgbClr val="929292"/>
    <a:srgbClr val="E4E4E4"/>
    <a:srgbClr val="75A4DC"/>
    <a:srgbClr val="709FD5"/>
    <a:srgbClr val="649DCF"/>
    <a:srgbClr val="EAEAEA"/>
    <a:srgbClr val="3B3B39"/>
    <a:srgbClr val="DF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F81C3B-1725-425B-B8CA-7D3375F5689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DA84DF2-B195-4565-AB72-3E3EE14A7C18}">
      <dgm:prSet phldrT="[Text]" custT="1"/>
      <dgm:spPr/>
      <dgm:t>
        <a:bodyPr/>
        <a:lstStyle/>
        <a:p>
          <a:r>
            <a:rPr lang="de-DE" sz="1400" dirty="0"/>
            <a:t>Absetzen</a:t>
          </a:r>
        </a:p>
      </dgm:t>
    </dgm:pt>
    <dgm:pt modelId="{ABC9E0EF-4785-42B5-84A7-DF5C90FE0A42}" type="parTrans" cxnId="{AC28FCB1-B8F6-447F-BFEF-DB2470F56517}">
      <dgm:prSet/>
      <dgm:spPr/>
      <dgm:t>
        <a:bodyPr/>
        <a:lstStyle/>
        <a:p>
          <a:endParaRPr lang="de-DE"/>
        </a:p>
      </dgm:t>
    </dgm:pt>
    <dgm:pt modelId="{1552737D-DFDF-4792-92F5-0D95924C25D2}" type="sibTrans" cxnId="{AC28FCB1-B8F6-447F-BFEF-DB2470F56517}">
      <dgm:prSet/>
      <dgm:spPr/>
      <dgm:t>
        <a:bodyPr/>
        <a:lstStyle/>
        <a:p>
          <a:endParaRPr lang="de-DE"/>
        </a:p>
      </dgm:t>
    </dgm:pt>
    <dgm:pt modelId="{69F45A97-7E9C-4020-8451-458A28040E4C}">
      <dgm:prSet phldrT="[Text]" custT="1"/>
      <dgm:spPr/>
      <dgm:t>
        <a:bodyPr/>
        <a:lstStyle/>
        <a:p>
          <a:r>
            <a:rPr lang="de-DE" sz="1400" dirty="0"/>
            <a:t>2 Wochen Pause</a:t>
          </a:r>
        </a:p>
      </dgm:t>
    </dgm:pt>
    <dgm:pt modelId="{C69F3B5A-E18B-4061-85D8-B6059804C6A1}" type="parTrans" cxnId="{7A16AD09-3DA0-418B-AB33-D16AF16EE6DC}">
      <dgm:prSet/>
      <dgm:spPr/>
      <dgm:t>
        <a:bodyPr/>
        <a:lstStyle/>
        <a:p>
          <a:endParaRPr lang="de-DE"/>
        </a:p>
      </dgm:t>
    </dgm:pt>
    <dgm:pt modelId="{41E2D743-A9EE-4AEE-9EC9-6979A906DB70}" type="sibTrans" cxnId="{7A16AD09-3DA0-418B-AB33-D16AF16EE6DC}">
      <dgm:prSet/>
      <dgm:spPr/>
      <dgm:t>
        <a:bodyPr/>
        <a:lstStyle/>
        <a:p>
          <a:endParaRPr lang="de-DE"/>
        </a:p>
      </dgm:t>
    </dgm:pt>
    <dgm:pt modelId="{1D26EA8A-53CA-4CB0-AD43-C291FBCB668E}">
      <dgm:prSet phldrT="[Text]" custT="1"/>
      <dgm:spPr/>
      <dgm:t>
        <a:bodyPr/>
        <a:lstStyle/>
        <a:p>
          <a:r>
            <a:rPr lang="de-DE" sz="1400" dirty="0"/>
            <a:t>Impfung</a:t>
          </a:r>
        </a:p>
      </dgm:t>
    </dgm:pt>
    <dgm:pt modelId="{123512F1-B84F-46E7-A50A-D3E8383AC68F}" type="parTrans" cxnId="{BF6858E2-0140-4EA8-A322-90CA8CF42BD1}">
      <dgm:prSet/>
      <dgm:spPr/>
      <dgm:t>
        <a:bodyPr/>
        <a:lstStyle/>
        <a:p>
          <a:endParaRPr lang="de-DE"/>
        </a:p>
      </dgm:t>
    </dgm:pt>
    <dgm:pt modelId="{664EDF77-6DFC-4150-B8BC-6738E7D7DDF6}" type="sibTrans" cxnId="{BF6858E2-0140-4EA8-A322-90CA8CF42BD1}">
      <dgm:prSet/>
      <dgm:spPr/>
      <dgm:t>
        <a:bodyPr/>
        <a:lstStyle/>
        <a:p>
          <a:endParaRPr lang="de-DE"/>
        </a:p>
      </dgm:t>
    </dgm:pt>
    <dgm:pt modelId="{34D54FF6-AAE1-4143-9EDA-4C6DD699070E}">
      <dgm:prSet phldrT="[Text]" custT="1"/>
      <dgm:spPr/>
      <dgm:t>
        <a:bodyPr/>
        <a:lstStyle/>
        <a:p>
          <a:r>
            <a:rPr lang="de-DE" sz="1400" dirty="0"/>
            <a:t>2 Wochen Pause</a:t>
          </a:r>
        </a:p>
      </dgm:t>
    </dgm:pt>
    <dgm:pt modelId="{84934D0B-A141-46FF-9472-8EB66CECB4CE}" type="parTrans" cxnId="{BCE6972B-0BDF-4DAF-A568-BC753E221BF5}">
      <dgm:prSet/>
      <dgm:spPr/>
      <dgm:t>
        <a:bodyPr/>
        <a:lstStyle/>
        <a:p>
          <a:endParaRPr lang="de-DE"/>
        </a:p>
      </dgm:t>
    </dgm:pt>
    <dgm:pt modelId="{A956F18A-D04B-4768-9C1F-106482B81723}" type="sibTrans" cxnId="{BCE6972B-0BDF-4DAF-A568-BC753E221BF5}">
      <dgm:prSet/>
      <dgm:spPr/>
      <dgm:t>
        <a:bodyPr/>
        <a:lstStyle/>
        <a:p>
          <a:endParaRPr lang="de-DE"/>
        </a:p>
      </dgm:t>
    </dgm:pt>
    <dgm:pt modelId="{A2CAACD8-42ED-4CB6-B852-E658AB34E503}">
      <dgm:prSet phldrT="[Text]" custT="1"/>
      <dgm:spPr/>
      <dgm:t>
        <a:bodyPr/>
        <a:lstStyle/>
        <a:p>
          <a:r>
            <a:rPr lang="de-DE" sz="1400" dirty="0"/>
            <a:t>Blutbild-Kontrolle</a:t>
          </a:r>
        </a:p>
      </dgm:t>
    </dgm:pt>
    <dgm:pt modelId="{D334EBA0-4940-4822-961B-1D242C3FC2BD}" type="parTrans" cxnId="{958FBE50-5D7D-484F-A60A-A359B060151F}">
      <dgm:prSet/>
      <dgm:spPr/>
      <dgm:t>
        <a:bodyPr/>
        <a:lstStyle/>
        <a:p>
          <a:endParaRPr lang="de-DE"/>
        </a:p>
      </dgm:t>
    </dgm:pt>
    <dgm:pt modelId="{99467BBC-3A2A-495A-8D5E-C04D340C3627}" type="sibTrans" cxnId="{958FBE50-5D7D-484F-A60A-A359B060151F}">
      <dgm:prSet/>
      <dgm:spPr/>
      <dgm:t>
        <a:bodyPr/>
        <a:lstStyle/>
        <a:p>
          <a:endParaRPr lang="de-DE"/>
        </a:p>
      </dgm:t>
    </dgm:pt>
    <dgm:pt modelId="{35DDFEC6-E0C2-4B6F-A55F-7941AAB8442A}" type="pres">
      <dgm:prSet presAssocID="{71F81C3B-1725-425B-B8CA-7D3375F5689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50DAA6E0-B327-4BE0-8D11-0DDFF58FFBEC}" type="pres">
      <dgm:prSet presAssocID="{BDA84DF2-B195-4565-AB72-3E3EE14A7C18}" presName="composite" presStyleCnt="0"/>
      <dgm:spPr/>
    </dgm:pt>
    <dgm:pt modelId="{6304AA72-5581-49FE-A306-6B2FFE3820B0}" type="pres">
      <dgm:prSet presAssocID="{BDA84DF2-B195-4565-AB72-3E3EE14A7C18}" presName="bentUpArrow1" presStyleLbl="alignImgPlace1" presStyleIdx="0" presStyleCnt="4"/>
      <dgm:spPr/>
    </dgm:pt>
    <dgm:pt modelId="{7056D807-1195-4C0D-B8F1-B075DA934FF2}" type="pres">
      <dgm:prSet presAssocID="{BDA84DF2-B195-4565-AB72-3E3EE14A7C18}" presName="ParentText" presStyleLbl="node1" presStyleIdx="0" presStyleCnt="5" custScaleX="12327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E10F502-7924-4EE7-879A-4B0C42975D04}" type="pres">
      <dgm:prSet presAssocID="{BDA84DF2-B195-4565-AB72-3E3EE14A7C18}" presName="Child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B2E2723A-C6BB-4947-8A26-8629FDA03620}" type="pres">
      <dgm:prSet presAssocID="{1552737D-DFDF-4792-92F5-0D95924C25D2}" presName="sibTrans" presStyleCnt="0"/>
      <dgm:spPr/>
    </dgm:pt>
    <dgm:pt modelId="{198C3AED-D7CA-4F0B-AAC5-795B9CE2EA20}" type="pres">
      <dgm:prSet presAssocID="{69F45A97-7E9C-4020-8451-458A28040E4C}" presName="composite" presStyleCnt="0"/>
      <dgm:spPr/>
    </dgm:pt>
    <dgm:pt modelId="{2AE31D22-3308-4A88-AF2F-D287C5F81395}" type="pres">
      <dgm:prSet presAssocID="{69F45A97-7E9C-4020-8451-458A28040E4C}" presName="bentUpArrow1" presStyleLbl="alignImgPlace1" presStyleIdx="1" presStyleCnt="4"/>
      <dgm:spPr/>
    </dgm:pt>
    <dgm:pt modelId="{50323493-EE55-4971-B053-A2FAA1897163}" type="pres">
      <dgm:prSet presAssocID="{69F45A97-7E9C-4020-8451-458A28040E4C}" presName="ParentText" presStyleLbl="node1" presStyleIdx="1" presStyleCnt="5" custScaleX="130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5EE3200-90A8-43C5-8F14-E85B5A6238D9}" type="pres">
      <dgm:prSet presAssocID="{69F45A97-7E9C-4020-8451-458A28040E4C}" presName="Child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A8C954FD-FFD6-44C4-8751-81CB77919A36}" type="pres">
      <dgm:prSet presAssocID="{41E2D743-A9EE-4AEE-9EC9-6979A906DB70}" presName="sibTrans" presStyleCnt="0"/>
      <dgm:spPr/>
    </dgm:pt>
    <dgm:pt modelId="{2BBA4C56-3775-4E88-BE46-0FE79EB6FF35}" type="pres">
      <dgm:prSet presAssocID="{1D26EA8A-53CA-4CB0-AD43-C291FBCB668E}" presName="composite" presStyleCnt="0"/>
      <dgm:spPr/>
    </dgm:pt>
    <dgm:pt modelId="{85618665-F3C0-4B66-95AB-A80F3016C998}" type="pres">
      <dgm:prSet presAssocID="{1D26EA8A-53CA-4CB0-AD43-C291FBCB668E}" presName="bentUpArrow1" presStyleLbl="alignImgPlace1" presStyleIdx="2" presStyleCnt="4"/>
      <dgm:spPr/>
    </dgm:pt>
    <dgm:pt modelId="{4DDE8B48-3891-4E16-832A-B20D1F7B29FA}" type="pres">
      <dgm:prSet presAssocID="{1D26EA8A-53CA-4CB0-AD43-C291FBCB668E}" presName="ParentText" presStyleLbl="node1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9DAD94-8956-4633-84B4-3197DEF945F0}" type="pres">
      <dgm:prSet presAssocID="{1D26EA8A-53CA-4CB0-AD43-C291FBCB668E}" presName="Child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012ECDD6-3F55-46B4-A019-69BD544F8DA6}" type="pres">
      <dgm:prSet presAssocID="{664EDF77-6DFC-4150-B8BC-6738E7D7DDF6}" presName="sibTrans" presStyleCnt="0"/>
      <dgm:spPr/>
    </dgm:pt>
    <dgm:pt modelId="{9799687A-06E5-41CA-99F9-33689B58565E}" type="pres">
      <dgm:prSet presAssocID="{34D54FF6-AAE1-4143-9EDA-4C6DD699070E}" presName="composite" presStyleCnt="0"/>
      <dgm:spPr/>
    </dgm:pt>
    <dgm:pt modelId="{070DDD91-3A82-4668-B007-0940C0EEF58D}" type="pres">
      <dgm:prSet presAssocID="{34D54FF6-AAE1-4143-9EDA-4C6DD699070E}" presName="bentUpArrow1" presStyleLbl="alignImgPlace1" presStyleIdx="3" presStyleCnt="4"/>
      <dgm:spPr/>
    </dgm:pt>
    <dgm:pt modelId="{45F0CACD-0235-455D-B830-BFF975DE4D89}" type="pres">
      <dgm:prSet presAssocID="{34D54FF6-AAE1-4143-9EDA-4C6DD699070E}" presName="ParentText" presStyleLbl="node1" presStyleIdx="3" presStyleCnt="5" custScaleX="1222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55BC37C-D3B8-4654-98F3-D7968B5179E9}" type="pres">
      <dgm:prSet presAssocID="{34D54FF6-AAE1-4143-9EDA-4C6DD699070E}" presName="ChildText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A29271AA-0BAF-4D78-B6B1-856557E3600F}" type="pres">
      <dgm:prSet presAssocID="{A956F18A-D04B-4768-9C1F-106482B81723}" presName="sibTrans" presStyleCnt="0"/>
      <dgm:spPr/>
    </dgm:pt>
    <dgm:pt modelId="{92D1F4BD-A1A9-44E6-B5DD-3AD4D450AEB7}" type="pres">
      <dgm:prSet presAssocID="{A2CAACD8-42ED-4CB6-B852-E658AB34E503}" presName="composite" presStyleCnt="0"/>
      <dgm:spPr/>
    </dgm:pt>
    <dgm:pt modelId="{5F116425-BBEE-425D-94E5-336F1C380ADD}" type="pres">
      <dgm:prSet presAssocID="{A2CAACD8-42ED-4CB6-B852-E658AB34E503}" presName="ParentText" presStyleLbl="node1" presStyleIdx="4" presStyleCnt="5" custScaleX="14841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49B2547C-2990-4640-A83D-72D06CFD5384}" type="presOf" srcId="{69F45A97-7E9C-4020-8451-458A28040E4C}" destId="{50323493-EE55-4971-B053-A2FAA1897163}" srcOrd="0" destOrd="0" presId="urn:microsoft.com/office/officeart/2005/8/layout/StepDownProcess"/>
    <dgm:cxn modelId="{C5BF6285-78F9-4FB8-83B3-0A96C107BC7D}" type="presOf" srcId="{BDA84DF2-B195-4565-AB72-3E3EE14A7C18}" destId="{7056D807-1195-4C0D-B8F1-B075DA934FF2}" srcOrd="0" destOrd="0" presId="urn:microsoft.com/office/officeart/2005/8/layout/StepDownProcess"/>
    <dgm:cxn modelId="{BF6858E2-0140-4EA8-A322-90CA8CF42BD1}" srcId="{71F81C3B-1725-425B-B8CA-7D3375F56897}" destId="{1D26EA8A-53CA-4CB0-AD43-C291FBCB668E}" srcOrd="2" destOrd="0" parTransId="{123512F1-B84F-46E7-A50A-D3E8383AC68F}" sibTransId="{664EDF77-6DFC-4150-B8BC-6738E7D7DDF6}"/>
    <dgm:cxn modelId="{958FBE50-5D7D-484F-A60A-A359B060151F}" srcId="{71F81C3B-1725-425B-B8CA-7D3375F56897}" destId="{A2CAACD8-42ED-4CB6-B852-E658AB34E503}" srcOrd="4" destOrd="0" parTransId="{D334EBA0-4940-4822-961B-1D242C3FC2BD}" sibTransId="{99467BBC-3A2A-495A-8D5E-C04D340C3627}"/>
    <dgm:cxn modelId="{7A16AD09-3DA0-418B-AB33-D16AF16EE6DC}" srcId="{71F81C3B-1725-425B-B8CA-7D3375F56897}" destId="{69F45A97-7E9C-4020-8451-458A28040E4C}" srcOrd="1" destOrd="0" parTransId="{C69F3B5A-E18B-4061-85D8-B6059804C6A1}" sibTransId="{41E2D743-A9EE-4AEE-9EC9-6979A906DB70}"/>
    <dgm:cxn modelId="{2C3CD466-E836-4AE2-BC73-8C84F6CF9C18}" type="presOf" srcId="{1D26EA8A-53CA-4CB0-AD43-C291FBCB668E}" destId="{4DDE8B48-3891-4E16-832A-B20D1F7B29FA}" srcOrd="0" destOrd="0" presId="urn:microsoft.com/office/officeart/2005/8/layout/StepDownProcess"/>
    <dgm:cxn modelId="{440FE84D-FB98-430B-ABE4-D4B8802C22B2}" type="presOf" srcId="{A2CAACD8-42ED-4CB6-B852-E658AB34E503}" destId="{5F116425-BBEE-425D-94E5-336F1C380ADD}" srcOrd="0" destOrd="0" presId="urn:microsoft.com/office/officeart/2005/8/layout/StepDownProcess"/>
    <dgm:cxn modelId="{959147C2-C783-4682-999E-EF67F004C361}" type="presOf" srcId="{71F81C3B-1725-425B-B8CA-7D3375F56897}" destId="{35DDFEC6-E0C2-4B6F-A55F-7941AAB8442A}" srcOrd="0" destOrd="0" presId="urn:microsoft.com/office/officeart/2005/8/layout/StepDownProcess"/>
    <dgm:cxn modelId="{BCE6972B-0BDF-4DAF-A568-BC753E221BF5}" srcId="{71F81C3B-1725-425B-B8CA-7D3375F56897}" destId="{34D54FF6-AAE1-4143-9EDA-4C6DD699070E}" srcOrd="3" destOrd="0" parTransId="{84934D0B-A141-46FF-9472-8EB66CECB4CE}" sibTransId="{A956F18A-D04B-4768-9C1F-106482B81723}"/>
    <dgm:cxn modelId="{AC28FCB1-B8F6-447F-BFEF-DB2470F56517}" srcId="{71F81C3B-1725-425B-B8CA-7D3375F56897}" destId="{BDA84DF2-B195-4565-AB72-3E3EE14A7C18}" srcOrd="0" destOrd="0" parTransId="{ABC9E0EF-4785-42B5-84A7-DF5C90FE0A42}" sibTransId="{1552737D-DFDF-4792-92F5-0D95924C25D2}"/>
    <dgm:cxn modelId="{B8F1ABEE-4767-4660-AD8A-38165EF2BBAB}" type="presOf" srcId="{34D54FF6-AAE1-4143-9EDA-4C6DD699070E}" destId="{45F0CACD-0235-455D-B830-BFF975DE4D89}" srcOrd="0" destOrd="0" presId="urn:microsoft.com/office/officeart/2005/8/layout/StepDownProcess"/>
    <dgm:cxn modelId="{6FC429EA-87FA-41BA-896C-D6AC985B041F}" type="presParOf" srcId="{35DDFEC6-E0C2-4B6F-A55F-7941AAB8442A}" destId="{50DAA6E0-B327-4BE0-8D11-0DDFF58FFBEC}" srcOrd="0" destOrd="0" presId="urn:microsoft.com/office/officeart/2005/8/layout/StepDownProcess"/>
    <dgm:cxn modelId="{4F871118-2241-481F-BA62-64FA5AA4141A}" type="presParOf" srcId="{50DAA6E0-B327-4BE0-8D11-0DDFF58FFBEC}" destId="{6304AA72-5581-49FE-A306-6B2FFE3820B0}" srcOrd="0" destOrd="0" presId="urn:microsoft.com/office/officeart/2005/8/layout/StepDownProcess"/>
    <dgm:cxn modelId="{BAE09ABF-E152-4660-AFC4-3DF315ACF619}" type="presParOf" srcId="{50DAA6E0-B327-4BE0-8D11-0DDFF58FFBEC}" destId="{7056D807-1195-4C0D-B8F1-B075DA934FF2}" srcOrd="1" destOrd="0" presId="urn:microsoft.com/office/officeart/2005/8/layout/StepDownProcess"/>
    <dgm:cxn modelId="{A62A9DE7-AB6C-42DF-845A-212DD4363EB7}" type="presParOf" srcId="{50DAA6E0-B327-4BE0-8D11-0DDFF58FFBEC}" destId="{9E10F502-7924-4EE7-879A-4B0C42975D04}" srcOrd="2" destOrd="0" presId="urn:microsoft.com/office/officeart/2005/8/layout/StepDownProcess"/>
    <dgm:cxn modelId="{60462CC3-822F-4F7F-A045-B6D0EC8384E4}" type="presParOf" srcId="{35DDFEC6-E0C2-4B6F-A55F-7941AAB8442A}" destId="{B2E2723A-C6BB-4947-8A26-8629FDA03620}" srcOrd="1" destOrd="0" presId="urn:microsoft.com/office/officeart/2005/8/layout/StepDownProcess"/>
    <dgm:cxn modelId="{22713582-3112-4DE9-9656-B55075E6A958}" type="presParOf" srcId="{35DDFEC6-E0C2-4B6F-A55F-7941AAB8442A}" destId="{198C3AED-D7CA-4F0B-AAC5-795B9CE2EA20}" srcOrd="2" destOrd="0" presId="urn:microsoft.com/office/officeart/2005/8/layout/StepDownProcess"/>
    <dgm:cxn modelId="{CBB7C3C2-B955-4225-8FEC-33094726BA6E}" type="presParOf" srcId="{198C3AED-D7CA-4F0B-AAC5-795B9CE2EA20}" destId="{2AE31D22-3308-4A88-AF2F-D287C5F81395}" srcOrd="0" destOrd="0" presId="urn:microsoft.com/office/officeart/2005/8/layout/StepDownProcess"/>
    <dgm:cxn modelId="{E0BE89A8-DB1C-41A7-B879-AAFEB69ED31B}" type="presParOf" srcId="{198C3AED-D7CA-4F0B-AAC5-795B9CE2EA20}" destId="{50323493-EE55-4971-B053-A2FAA1897163}" srcOrd="1" destOrd="0" presId="urn:microsoft.com/office/officeart/2005/8/layout/StepDownProcess"/>
    <dgm:cxn modelId="{D8B19B98-C9D1-4334-BCC7-BA070B45115F}" type="presParOf" srcId="{198C3AED-D7CA-4F0B-AAC5-795B9CE2EA20}" destId="{75EE3200-90A8-43C5-8F14-E85B5A6238D9}" srcOrd="2" destOrd="0" presId="urn:microsoft.com/office/officeart/2005/8/layout/StepDownProcess"/>
    <dgm:cxn modelId="{A2100C75-732C-4CCD-9F3C-12404A6ACEF1}" type="presParOf" srcId="{35DDFEC6-E0C2-4B6F-A55F-7941AAB8442A}" destId="{A8C954FD-FFD6-44C4-8751-81CB77919A36}" srcOrd="3" destOrd="0" presId="urn:microsoft.com/office/officeart/2005/8/layout/StepDownProcess"/>
    <dgm:cxn modelId="{2747757C-8024-4839-8368-E7924A536FAC}" type="presParOf" srcId="{35DDFEC6-E0C2-4B6F-A55F-7941AAB8442A}" destId="{2BBA4C56-3775-4E88-BE46-0FE79EB6FF35}" srcOrd="4" destOrd="0" presId="urn:microsoft.com/office/officeart/2005/8/layout/StepDownProcess"/>
    <dgm:cxn modelId="{29673300-06C2-4B20-8980-3DEECB61E352}" type="presParOf" srcId="{2BBA4C56-3775-4E88-BE46-0FE79EB6FF35}" destId="{85618665-F3C0-4B66-95AB-A80F3016C998}" srcOrd="0" destOrd="0" presId="urn:microsoft.com/office/officeart/2005/8/layout/StepDownProcess"/>
    <dgm:cxn modelId="{925058BD-0F4F-48E2-8970-16F078745811}" type="presParOf" srcId="{2BBA4C56-3775-4E88-BE46-0FE79EB6FF35}" destId="{4DDE8B48-3891-4E16-832A-B20D1F7B29FA}" srcOrd="1" destOrd="0" presId="urn:microsoft.com/office/officeart/2005/8/layout/StepDownProcess"/>
    <dgm:cxn modelId="{7B4D22B6-17B8-4ECD-99D2-155B525B689D}" type="presParOf" srcId="{2BBA4C56-3775-4E88-BE46-0FE79EB6FF35}" destId="{909DAD94-8956-4633-84B4-3197DEF945F0}" srcOrd="2" destOrd="0" presId="urn:microsoft.com/office/officeart/2005/8/layout/StepDownProcess"/>
    <dgm:cxn modelId="{2A053FDB-C641-40DD-842B-EFEC6AE4EAB5}" type="presParOf" srcId="{35DDFEC6-E0C2-4B6F-A55F-7941AAB8442A}" destId="{012ECDD6-3F55-46B4-A019-69BD544F8DA6}" srcOrd="5" destOrd="0" presId="urn:microsoft.com/office/officeart/2005/8/layout/StepDownProcess"/>
    <dgm:cxn modelId="{79608A2F-D331-4A10-8997-B422B582917B}" type="presParOf" srcId="{35DDFEC6-E0C2-4B6F-A55F-7941AAB8442A}" destId="{9799687A-06E5-41CA-99F9-33689B58565E}" srcOrd="6" destOrd="0" presId="urn:microsoft.com/office/officeart/2005/8/layout/StepDownProcess"/>
    <dgm:cxn modelId="{52637109-0381-45DA-8DFF-CC6D0CF6EFEA}" type="presParOf" srcId="{9799687A-06E5-41CA-99F9-33689B58565E}" destId="{070DDD91-3A82-4668-B007-0940C0EEF58D}" srcOrd="0" destOrd="0" presId="urn:microsoft.com/office/officeart/2005/8/layout/StepDownProcess"/>
    <dgm:cxn modelId="{A10321C9-3497-4A0B-8F5E-FA6217CC2CE3}" type="presParOf" srcId="{9799687A-06E5-41CA-99F9-33689B58565E}" destId="{45F0CACD-0235-455D-B830-BFF975DE4D89}" srcOrd="1" destOrd="0" presId="urn:microsoft.com/office/officeart/2005/8/layout/StepDownProcess"/>
    <dgm:cxn modelId="{2A7E54F4-764F-4BDB-A480-2440C971C5A5}" type="presParOf" srcId="{9799687A-06E5-41CA-99F9-33689B58565E}" destId="{B55BC37C-D3B8-4654-98F3-D7968B5179E9}" srcOrd="2" destOrd="0" presId="urn:microsoft.com/office/officeart/2005/8/layout/StepDownProcess"/>
    <dgm:cxn modelId="{3BFAAF32-E479-43BB-A387-2D87ACE8B9F9}" type="presParOf" srcId="{35DDFEC6-E0C2-4B6F-A55F-7941AAB8442A}" destId="{A29271AA-0BAF-4D78-B6B1-856557E3600F}" srcOrd="7" destOrd="0" presId="urn:microsoft.com/office/officeart/2005/8/layout/StepDownProcess"/>
    <dgm:cxn modelId="{8482E386-62FC-4B3A-8285-A256EEB4239E}" type="presParOf" srcId="{35DDFEC6-E0C2-4B6F-A55F-7941AAB8442A}" destId="{92D1F4BD-A1A9-44E6-B5DD-3AD4D450AEB7}" srcOrd="8" destOrd="0" presId="urn:microsoft.com/office/officeart/2005/8/layout/StepDownProcess"/>
    <dgm:cxn modelId="{4C04688C-31B2-4D5D-8FA5-BD381A8B3F35}" type="presParOf" srcId="{92D1F4BD-A1A9-44E6-B5DD-3AD4D450AEB7}" destId="{5F116425-BBEE-425D-94E5-336F1C380ADD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AA72-5581-49FE-A306-6B2FFE3820B0}">
      <dsp:nvSpPr>
        <dsp:cNvPr id="0" name=""/>
        <dsp:cNvSpPr/>
      </dsp:nvSpPr>
      <dsp:spPr>
        <a:xfrm rot="5400000">
          <a:off x="887833" y="544983"/>
          <a:ext cx="474291" cy="539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56D807-1195-4C0D-B8F1-B075DA934FF2}">
      <dsp:nvSpPr>
        <dsp:cNvPr id="0" name=""/>
        <dsp:cNvSpPr/>
      </dsp:nvSpPr>
      <dsp:spPr>
        <a:xfrm>
          <a:off x="669250" y="19222"/>
          <a:ext cx="984276" cy="55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Absetzen</a:t>
          </a:r>
        </a:p>
      </dsp:txBody>
      <dsp:txXfrm>
        <a:off x="696537" y="46509"/>
        <a:ext cx="929702" cy="504298"/>
      </dsp:txXfrm>
    </dsp:sp>
    <dsp:sp modelId="{9E10F502-7924-4EE7-879A-4B0C42975D04}">
      <dsp:nvSpPr>
        <dsp:cNvPr id="0" name=""/>
        <dsp:cNvSpPr/>
      </dsp:nvSpPr>
      <dsp:spPr>
        <a:xfrm>
          <a:off x="1560602" y="72523"/>
          <a:ext cx="580699" cy="45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31D22-3308-4A88-AF2F-D287C5F81395}">
      <dsp:nvSpPr>
        <dsp:cNvPr id="0" name=""/>
        <dsp:cNvSpPr/>
      </dsp:nvSpPr>
      <dsp:spPr>
        <a:xfrm rot="5400000">
          <a:off x="1622579" y="1172782"/>
          <a:ext cx="474291" cy="539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23493-EE55-4971-B053-A2FAA1897163}">
      <dsp:nvSpPr>
        <dsp:cNvPr id="0" name=""/>
        <dsp:cNvSpPr/>
      </dsp:nvSpPr>
      <dsp:spPr>
        <a:xfrm>
          <a:off x="1375835" y="647021"/>
          <a:ext cx="1040597" cy="55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2 Wochen Pause</a:t>
          </a:r>
        </a:p>
      </dsp:txBody>
      <dsp:txXfrm>
        <a:off x="1403122" y="674308"/>
        <a:ext cx="986023" cy="504298"/>
      </dsp:txXfrm>
    </dsp:sp>
    <dsp:sp modelId="{75EE3200-90A8-43C5-8F14-E85B5A6238D9}">
      <dsp:nvSpPr>
        <dsp:cNvPr id="0" name=""/>
        <dsp:cNvSpPr/>
      </dsp:nvSpPr>
      <dsp:spPr>
        <a:xfrm>
          <a:off x="2295347" y="700322"/>
          <a:ext cx="580699" cy="45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18665-F3C0-4B66-95AB-A80F3016C998}">
      <dsp:nvSpPr>
        <dsp:cNvPr id="0" name=""/>
        <dsp:cNvSpPr/>
      </dsp:nvSpPr>
      <dsp:spPr>
        <a:xfrm rot="5400000">
          <a:off x="2208078" y="1800581"/>
          <a:ext cx="474291" cy="539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DE8B48-3891-4E16-832A-B20D1F7B29FA}">
      <dsp:nvSpPr>
        <dsp:cNvPr id="0" name=""/>
        <dsp:cNvSpPr/>
      </dsp:nvSpPr>
      <dsp:spPr>
        <a:xfrm>
          <a:off x="2082420" y="1274820"/>
          <a:ext cx="798426" cy="55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Impfung</a:t>
          </a:r>
        </a:p>
      </dsp:txBody>
      <dsp:txXfrm>
        <a:off x="2109707" y="1302107"/>
        <a:ext cx="743852" cy="504298"/>
      </dsp:txXfrm>
    </dsp:sp>
    <dsp:sp modelId="{909DAD94-8956-4633-84B4-3197DEF945F0}">
      <dsp:nvSpPr>
        <dsp:cNvPr id="0" name=""/>
        <dsp:cNvSpPr/>
      </dsp:nvSpPr>
      <dsp:spPr>
        <a:xfrm>
          <a:off x="2880847" y="1328121"/>
          <a:ext cx="580699" cy="45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DDD91-3A82-4668-B007-0940C0EEF58D}">
      <dsp:nvSpPr>
        <dsp:cNvPr id="0" name=""/>
        <dsp:cNvSpPr/>
      </dsp:nvSpPr>
      <dsp:spPr>
        <a:xfrm rot="5400000">
          <a:off x="3003656" y="2428379"/>
          <a:ext cx="474291" cy="5399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0CACD-0235-455D-B830-BFF975DE4D89}">
      <dsp:nvSpPr>
        <dsp:cNvPr id="0" name=""/>
        <dsp:cNvSpPr/>
      </dsp:nvSpPr>
      <dsp:spPr>
        <a:xfrm>
          <a:off x="2789005" y="1902618"/>
          <a:ext cx="976412" cy="55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2 Wochen Pause</a:t>
          </a:r>
        </a:p>
      </dsp:txBody>
      <dsp:txXfrm>
        <a:off x="2816292" y="1929905"/>
        <a:ext cx="921838" cy="504298"/>
      </dsp:txXfrm>
    </dsp:sp>
    <dsp:sp modelId="{B55BC37C-D3B8-4654-98F3-D7968B5179E9}">
      <dsp:nvSpPr>
        <dsp:cNvPr id="0" name=""/>
        <dsp:cNvSpPr/>
      </dsp:nvSpPr>
      <dsp:spPr>
        <a:xfrm>
          <a:off x="3676424" y="1955920"/>
          <a:ext cx="580699" cy="4517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116425-BBEE-425D-94E5-336F1C380ADD}">
      <dsp:nvSpPr>
        <dsp:cNvPr id="0" name=""/>
        <dsp:cNvSpPr/>
      </dsp:nvSpPr>
      <dsp:spPr>
        <a:xfrm>
          <a:off x="3495589" y="2530417"/>
          <a:ext cx="1184993" cy="55887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/>
            <a:t>Blutbild-Kontrolle</a:t>
          </a:r>
        </a:p>
      </dsp:txBody>
      <dsp:txXfrm>
        <a:off x="3522876" y="2557704"/>
        <a:ext cx="1130419" cy="504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D03B461-87B6-485D-B93B-C37A5E54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D6B055-EB22-4996-964E-A9312135C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08DC-2883-4710-9FC2-2787AD317AE3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A5CDA9-C4AB-4975-9EB4-B67B3FD7C6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137D1B-C512-40A4-8FEF-B2B0452C0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EF4-C79C-414F-A1D2-ADFCC86A5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1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ABFC-DF36-40BD-AAF1-94F5E0239129}" type="datetimeFigureOut">
              <a:rPr lang="de-DE" smtClean="0"/>
              <a:t>02.05.2024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52E3-9E50-4AA9-9B3E-FB11681104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BD138E71-F126-48D0-A6F4-E93FE89D9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188" y="2084009"/>
            <a:ext cx="6858000" cy="796342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1B2259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EB514DE-56D3-47A4-A71F-93F8482FB8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188" y="3867510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1B2259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</a:t>
            </a:r>
            <a:br>
              <a:rPr lang="de-DE" dirty="0"/>
            </a:br>
            <a:r>
              <a:rPr lang="de-DE" dirty="0"/>
              <a:t>TT.MM.JJJJ</a:t>
            </a:r>
            <a:br>
              <a:rPr lang="de-DE" dirty="0"/>
            </a:br>
            <a:r>
              <a:rPr lang="de-DE" dirty="0"/>
              <a:t>Veranstaltung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8892C6D-DAEC-4D14-BE0F-3FB5EB20F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604" y="0"/>
            <a:ext cx="2526792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6D34FC-1347-4F79-96BF-EA5EA4A6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" y="1488903"/>
            <a:ext cx="8206886" cy="4097249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7AEF1E2-9081-446B-ADFB-8E357050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115200"/>
            <a:ext cx="7617055" cy="1131887"/>
          </a:xfrm>
          <a:prstGeom prst="rect">
            <a:avLst/>
          </a:prstGeom>
          <a:noFill/>
        </p:spPr>
        <p:txBody>
          <a:bodyPr/>
          <a:lstStyle>
            <a:lvl1pPr>
              <a:defRPr sz="3200">
                <a:solidFill>
                  <a:srgbClr val="1B2259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3EEDE7D-8422-4A2A-AFD7-BDE45872AF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2" y="60289"/>
            <a:ext cx="1039678" cy="7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23909F-A866-4050-B9BA-CC2C23732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Referent | Veranstaltung | Datum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E9ACFF6-12B6-4B3D-9F7D-5EEF7657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465198"/>
            <a:ext cx="8204400" cy="485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011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20C6A589-6747-443D-97A5-1C6F72E8E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62C73BAB-D28B-43D9-877B-2232815876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00554"/>
            <a:ext cx="7078287" cy="324000"/>
          </a:xfrm>
        </p:spPr>
        <p:txBody>
          <a:bodyPr/>
          <a:lstStyle/>
          <a:p>
            <a:pPr algn="l"/>
            <a:r>
              <a:rPr lang="de-DE"/>
              <a:t>Referent | Veranstaltung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341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E46A8100-0574-4C21-8E3B-5E1405A59E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00554"/>
            <a:ext cx="7078287" cy="324000"/>
          </a:xfrm>
        </p:spPr>
        <p:txBody>
          <a:bodyPr/>
          <a:lstStyle/>
          <a:p>
            <a:pPr algn="l"/>
            <a:r>
              <a:rPr lang="de-DE"/>
              <a:t>Referent | Veranstaltung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71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29997DC-C38C-46A9-9D6D-864EB6B912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9669" y="1456887"/>
            <a:ext cx="4023727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036EDAFB-A891-477D-8031-4AA5E943EA4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955405" y="1465199"/>
            <a:ext cx="3714750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itelplatzhalter 1">
            <a:extLst>
              <a:ext uri="{FF2B5EF4-FFF2-40B4-BE49-F238E27FC236}">
                <a16:creationId xmlns:a16="http://schemas.microsoft.com/office/drawing/2014/main" id="{5DD5EA42-BC9E-408A-B711-57F678113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B863065C-93C4-4C47-B09C-A48EAD8232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69669" y="6500554"/>
            <a:ext cx="7078287" cy="324000"/>
          </a:xfrm>
        </p:spPr>
        <p:txBody>
          <a:bodyPr/>
          <a:lstStyle/>
          <a:p>
            <a:pPr algn="l"/>
            <a:r>
              <a:rPr lang="de-DE"/>
              <a:t>Referent | Veranstaltung |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8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ED4380-ACED-49B1-BAD8-92FACDA5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93862"/>
            <a:ext cx="835152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13620-8ECE-42CF-9BAA-6B049423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" y="1634630"/>
            <a:ext cx="8351520" cy="384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3A59184-D487-49B4-B794-1BA468179A83}"/>
              </a:ext>
            </a:extLst>
          </p:cNvPr>
          <p:cNvSpPr/>
          <p:nvPr userDrawn="1"/>
        </p:nvSpPr>
        <p:spPr>
          <a:xfrm>
            <a:off x="-6351" y="1363236"/>
            <a:ext cx="166255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21DF55-5312-421C-8D08-5A56F9C60C7A}"/>
              </a:ext>
            </a:extLst>
          </p:cNvPr>
          <p:cNvSpPr/>
          <p:nvPr userDrawn="1"/>
        </p:nvSpPr>
        <p:spPr>
          <a:xfrm>
            <a:off x="-6350" y="-3549"/>
            <a:ext cx="166255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0D747FC-CAB9-4A5F-8FC3-43B8759FE5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/>
          <a:stretch/>
        </p:blipFill>
        <p:spPr>
          <a:xfrm>
            <a:off x="7682540" y="5805146"/>
            <a:ext cx="1336765" cy="1027913"/>
          </a:xfrm>
          <a:prstGeom prst="rect">
            <a:avLst/>
          </a:prstGeom>
        </p:spPr>
      </p:pic>
      <p:pic>
        <p:nvPicPr>
          <p:cNvPr id="14" name="Picture 2" descr="F:\Anträge\MIRACUM\Dissemination\Logo MII\Logo_MII_cmyk.jpg">
            <a:extLst>
              <a:ext uri="{FF2B5EF4-FFF2-40B4-BE49-F238E27FC236}">
                <a16:creationId xmlns:a16="http://schemas.microsoft.com/office/drawing/2014/main" id="{4FCF4778-9968-46EF-8B43-74B4979774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4" y="6000519"/>
            <a:ext cx="1119703" cy="6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1BCB32-44C3-488E-AED5-D44502BA99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066" y="6000519"/>
            <a:ext cx="1191937" cy="68611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CF162F4-5768-45AA-8C62-BC1345CD3FD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40" y="6004987"/>
            <a:ext cx="1142123" cy="65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7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Calibri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669" y="6500554"/>
            <a:ext cx="7078287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Referent | Veranstaltung | Datum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6B9B97-1298-4A1B-93E3-E436DBC49F6C}"/>
              </a:ext>
            </a:extLst>
          </p:cNvPr>
          <p:cNvSpPr/>
          <p:nvPr userDrawn="1"/>
        </p:nvSpPr>
        <p:spPr>
          <a:xfrm>
            <a:off x="-6351" y="1363236"/>
            <a:ext cx="166255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F02620-E7C0-470D-AD8E-80E238EDCD70}"/>
              </a:ext>
            </a:extLst>
          </p:cNvPr>
          <p:cNvSpPr/>
          <p:nvPr userDrawn="1"/>
        </p:nvSpPr>
        <p:spPr>
          <a:xfrm>
            <a:off x="-6350" y="-3549"/>
            <a:ext cx="166255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B6ACA9-E446-453E-AE82-870CC2D21E4F}"/>
              </a:ext>
            </a:extLst>
          </p:cNvPr>
          <p:cNvSpPr txBox="1">
            <a:spLocks/>
          </p:cNvSpPr>
          <p:nvPr userDrawn="1"/>
        </p:nvSpPr>
        <p:spPr>
          <a:xfrm>
            <a:off x="7874345" y="6523845"/>
            <a:ext cx="816610" cy="3240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FDB8B2-950B-4C35-8EE3-3950EF06083E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7B093362-79C9-4286-881A-6C5EDB52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94AD4A-F723-4FE5-8335-29E669E8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600" y="1465199"/>
            <a:ext cx="8204400" cy="485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ED3D6C7-6305-4DED-A790-343B39A81D3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322" y="60289"/>
            <a:ext cx="1039678" cy="79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6" r:id="rId2"/>
    <p:sldLayoutId id="2147483727" r:id="rId3"/>
    <p:sldLayoutId id="214748372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D17973-6A64-4395-B510-70381E85E56B}"/>
              </a:ext>
            </a:extLst>
          </p:cNvPr>
          <p:cNvSpPr/>
          <p:nvPr/>
        </p:nvSpPr>
        <p:spPr>
          <a:xfrm>
            <a:off x="159390" y="1334727"/>
            <a:ext cx="8984609" cy="444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Klinische Szenarien und deren Umsetzung im Arzt-Patienten-Portal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Viola Pongratz &amp; Christina Engl</a:t>
            </a:r>
          </a:p>
          <a:p>
            <a:r>
              <a:rPr lang="de-DE" dirty="0"/>
              <a:t>03.05.2024</a:t>
            </a:r>
          </a:p>
          <a:p>
            <a:r>
              <a:rPr lang="de-DE" dirty="0"/>
              <a:t>MIDIA-Hub-Symposium</a:t>
            </a:r>
          </a:p>
        </p:txBody>
      </p:sp>
    </p:spTree>
    <p:extLst>
      <p:ext uri="{BB962C8B-B14F-4D97-AF65-F5344CB8AC3E}">
        <p14:creationId xmlns:p14="http://schemas.microsoft.com/office/powerpoint/2010/main" val="18387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dirty="0"/>
              <a:t>Zugriff auf das Portal – </a:t>
            </a:r>
            <a:r>
              <a:rPr lang="de-DE" dirty="0">
                <a:solidFill>
                  <a:srgbClr val="C00000"/>
                </a:solidFill>
              </a:rPr>
              <a:t>HEUTE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64B6362-BFE6-41AD-9234-5AC6C9D219F3}"/>
              </a:ext>
            </a:extLst>
          </p:cNvPr>
          <p:cNvSpPr/>
          <p:nvPr/>
        </p:nvSpPr>
        <p:spPr>
          <a:xfrm>
            <a:off x="2272361" y="1537370"/>
            <a:ext cx="4663440" cy="4500880"/>
          </a:xfrm>
          <a:prstGeom prst="ellipse">
            <a:avLst/>
          </a:prstGeom>
          <a:solidFill>
            <a:schemeClr val="accent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300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D1EAC83-B12B-4850-9612-19847CDB15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7875" r="250" b="4989"/>
          <a:stretch/>
        </p:blipFill>
        <p:spPr>
          <a:xfrm>
            <a:off x="2912834" y="2231427"/>
            <a:ext cx="3330903" cy="3686199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40DA629-3361-415B-9B83-D843CDDB15D6}"/>
              </a:ext>
            </a:extLst>
          </p:cNvPr>
          <p:cNvGrpSpPr/>
          <p:nvPr/>
        </p:nvGrpSpPr>
        <p:grpSpPr>
          <a:xfrm>
            <a:off x="1377931" y="4954486"/>
            <a:ext cx="2859091" cy="1166724"/>
            <a:chOff x="4288024" y="2979555"/>
            <a:chExt cx="1290733" cy="513282"/>
          </a:xfrm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7E2DE808-CD55-4032-B3E5-75E769B2F7A5}"/>
                </a:ext>
              </a:extLst>
            </p:cNvPr>
            <p:cNvSpPr/>
            <p:nvPr/>
          </p:nvSpPr>
          <p:spPr>
            <a:xfrm>
              <a:off x="4288024" y="2979555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hteck: abgerundete Ecken 4">
              <a:extLst>
                <a:ext uri="{FF2B5EF4-FFF2-40B4-BE49-F238E27FC236}">
                  <a16:creationId xmlns:a16="http://schemas.microsoft.com/office/drawing/2014/main" id="{20E0EF6F-0B7F-4A44-AE26-2EA61729CA8B}"/>
                </a:ext>
              </a:extLst>
            </p:cNvPr>
            <p:cNvSpPr txBox="1"/>
            <p:nvPr/>
          </p:nvSpPr>
          <p:spPr>
            <a:xfrm>
              <a:off x="4303058" y="2994589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000" kern="1200" dirty="0"/>
                <a:t>Universitätsklinik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66C9B60-059A-4110-B10D-9E61735BFD37}"/>
              </a:ext>
            </a:extLst>
          </p:cNvPr>
          <p:cNvGrpSpPr/>
          <p:nvPr/>
        </p:nvGrpSpPr>
        <p:grpSpPr>
          <a:xfrm>
            <a:off x="5507693" y="4954486"/>
            <a:ext cx="2164153" cy="1126519"/>
            <a:chOff x="2158020" y="1781896"/>
            <a:chExt cx="1290733" cy="513282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0566323B-82E4-4C5A-9687-D66B241EE4EB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hteck: abgerundete Ecken 4">
              <a:extLst>
                <a:ext uri="{FF2B5EF4-FFF2-40B4-BE49-F238E27FC236}">
                  <a16:creationId xmlns:a16="http://schemas.microsoft.com/office/drawing/2014/main" id="{E132BA94-FF52-4381-B565-DF7838C6EF59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000" dirty="0"/>
                <a:t>Neurologe</a:t>
              </a:r>
              <a:endParaRPr lang="de-DE" sz="3000" kern="1200" dirty="0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560DA4E-9668-4B18-BDA2-EBDEE5DF1533}"/>
              </a:ext>
            </a:extLst>
          </p:cNvPr>
          <p:cNvGrpSpPr/>
          <p:nvPr/>
        </p:nvGrpSpPr>
        <p:grpSpPr>
          <a:xfrm>
            <a:off x="3634936" y="1021948"/>
            <a:ext cx="2164153" cy="1126519"/>
            <a:chOff x="2158020" y="1781896"/>
            <a:chExt cx="1290733" cy="513282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D04E23A-F534-425A-908C-23FD3F9036E8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hteck: abgerundete Ecken 4">
              <a:extLst>
                <a:ext uri="{FF2B5EF4-FFF2-40B4-BE49-F238E27FC236}">
                  <a16:creationId xmlns:a16="http://schemas.microsoft.com/office/drawing/2014/main" id="{B1EC454E-8738-41AF-906D-4CF91EA9555E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3000" kern="1200" dirty="0"/>
                <a:t>Patient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6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dirty="0"/>
              <a:t>Zugriff auf das Portal – </a:t>
            </a:r>
            <a:r>
              <a:rPr lang="de-DE" dirty="0">
                <a:solidFill>
                  <a:srgbClr val="C00000"/>
                </a:solidFill>
              </a:rPr>
              <a:t>MORGEN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0B2076A2-B924-47A3-863E-E3F5611FC72E}"/>
              </a:ext>
            </a:extLst>
          </p:cNvPr>
          <p:cNvSpPr/>
          <p:nvPr/>
        </p:nvSpPr>
        <p:spPr>
          <a:xfrm>
            <a:off x="2829698" y="1738732"/>
            <a:ext cx="3539380" cy="3604192"/>
          </a:xfrm>
          <a:prstGeom prst="ellipse">
            <a:avLst/>
          </a:prstGeom>
          <a:solidFill>
            <a:schemeClr val="accent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A47348A-60CF-4403-A359-1FCFEFB974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7875" r="250" b="4989"/>
          <a:stretch/>
        </p:blipFill>
        <p:spPr>
          <a:xfrm>
            <a:off x="3271456" y="2123269"/>
            <a:ext cx="2676724" cy="2962241"/>
          </a:xfrm>
          <a:prstGeom prst="rect">
            <a:avLst/>
          </a:prstGeom>
        </p:spPr>
      </p:pic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265385A4-6BBB-411A-B461-C449EF4F4561}"/>
              </a:ext>
            </a:extLst>
          </p:cNvPr>
          <p:cNvGrpSpPr/>
          <p:nvPr/>
        </p:nvGrpSpPr>
        <p:grpSpPr>
          <a:xfrm>
            <a:off x="1556865" y="2770019"/>
            <a:ext cx="1682991" cy="731350"/>
            <a:chOff x="2158020" y="1781896"/>
            <a:chExt cx="1290733" cy="513282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6920A127-F1BD-49A1-B292-F6C4D0A0C642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hteck: abgerundete Ecken 4">
              <a:extLst>
                <a:ext uri="{FF2B5EF4-FFF2-40B4-BE49-F238E27FC236}">
                  <a16:creationId xmlns:a16="http://schemas.microsoft.com/office/drawing/2014/main" id="{E0968061-4260-47EE-AE9B-C5FCC5750F99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weitere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Fachärzte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DFE63C11-EBD0-49E0-8621-94D28638501F}"/>
              </a:ext>
            </a:extLst>
          </p:cNvPr>
          <p:cNvGrpSpPr/>
          <p:nvPr/>
        </p:nvGrpSpPr>
        <p:grpSpPr>
          <a:xfrm>
            <a:off x="3486419" y="1317667"/>
            <a:ext cx="2072503" cy="757450"/>
            <a:chOff x="4288024" y="2979555"/>
            <a:chExt cx="1290733" cy="513282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BCB8E2EC-EBD6-4422-96E4-A371FAC30675}"/>
                </a:ext>
              </a:extLst>
            </p:cNvPr>
            <p:cNvSpPr/>
            <p:nvPr/>
          </p:nvSpPr>
          <p:spPr>
            <a:xfrm>
              <a:off x="4288024" y="2979555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hteck: abgerundete Ecken 4">
              <a:extLst>
                <a:ext uri="{FF2B5EF4-FFF2-40B4-BE49-F238E27FC236}">
                  <a16:creationId xmlns:a16="http://schemas.microsoft.com/office/drawing/2014/main" id="{6E0143AE-EA68-4518-B18C-13C986DC9DE4}"/>
                </a:ext>
              </a:extLst>
            </p:cNvPr>
            <p:cNvSpPr txBox="1"/>
            <p:nvPr/>
          </p:nvSpPr>
          <p:spPr>
            <a:xfrm>
              <a:off x="4303058" y="2994589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Patient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A9C331E1-B12E-4D8F-9523-FAC01F58E97D}"/>
              </a:ext>
            </a:extLst>
          </p:cNvPr>
          <p:cNvGrpSpPr/>
          <p:nvPr/>
        </p:nvGrpSpPr>
        <p:grpSpPr>
          <a:xfrm>
            <a:off x="5625839" y="4402913"/>
            <a:ext cx="1642513" cy="731350"/>
            <a:chOff x="2158020" y="1781896"/>
            <a:chExt cx="1290733" cy="513282"/>
          </a:xfrm>
        </p:grpSpPr>
        <p:sp>
          <p:nvSpPr>
            <p:cNvPr id="27" name="Rechteck: abgerundete Ecken 26">
              <a:extLst>
                <a:ext uri="{FF2B5EF4-FFF2-40B4-BE49-F238E27FC236}">
                  <a16:creationId xmlns:a16="http://schemas.microsoft.com/office/drawing/2014/main" id="{1947DA12-F0A7-444C-80B2-8CEEAD507119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hteck: abgerundete Ecken 4">
              <a:extLst>
                <a:ext uri="{FF2B5EF4-FFF2-40B4-BE49-F238E27FC236}">
                  <a16:creationId xmlns:a16="http://schemas.microsoft.com/office/drawing/2014/main" id="{8AFFA867-25F1-4B84-99A6-63966EDBFEB4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Neurologe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4DB8044C-08BB-4C46-B439-12D30803BE62}"/>
              </a:ext>
            </a:extLst>
          </p:cNvPr>
          <p:cNvGrpSpPr/>
          <p:nvPr/>
        </p:nvGrpSpPr>
        <p:grpSpPr>
          <a:xfrm>
            <a:off x="1866900" y="4521046"/>
            <a:ext cx="1721283" cy="731350"/>
            <a:chOff x="2158020" y="1781896"/>
            <a:chExt cx="1290733" cy="513282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E83DDBBB-BDE4-4D08-A1BB-3F374DB4C1BD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hteck: abgerundete Ecken 4">
              <a:extLst>
                <a:ext uri="{FF2B5EF4-FFF2-40B4-BE49-F238E27FC236}">
                  <a16:creationId xmlns:a16="http://schemas.microsoft.com/office/drawing/2014/main" id="{CC48A8C7-EBA8-40B8-BA13-748B82C0A350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 err="1"/>
                <a:t>Universitäts</a:t>
              </a:r>
              <a:r>
                <a:rPr lang="de-DE" sz="2600" kern="1200" dirty="0"/>
                <a:t> </a:t>
              </a:r>
              <a:r>
                <a:rPr lang="de-DE" sz="2600" kern="1200" dirty="0" err="1"/>
                <a:t>klinik</a:t>
              </a:r>
              <a:endParaRPr lang="de-DE" sz="2600" kern="1200" dirty="0"/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A655B9E3-A563-4280-BE62-D3A39FD06C8F}"/>
              </a:ext>
            </a:extLst>
          </p:cNvPr>
          <p:cNvGrpSpPr/>
          <p:nvPr/>
        </p:nvGrpSpPr>
        <p:grpSpPr>
          <a:xfrm>
            <a:off x="5887306" y="2479666"/>
            <a:ext cx="2196363" cy="802832"/>
            <a:chOff x="2158020" y="1781896"/>
            <a:chExt cx="1290733" cy="513282"/>
          </a:xfrm>
        </p:grpSpPr>
        <p:sp>
          <p:nvSpPr>
            <p:cNvPr id="33" name="Rechteck: abgerundete Ecken 32">
              <a:extLst>
                <a:ext uri="{FF2B5EF4-FFF2-40B4-BE49-F238E27FC236}">
                  <a16:creationId xmlns:a16="http://schemas.microsoft.com/office/drawing/2014/main" id="{217CCC26-C897-4630-BBA5-71A5344244F9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hteck: abgerundete Ecken 4">
              <a:extLst>
                <a:ext uri="{FF2B5EF4-FFF2-40B4-BE49-F238E27FC236}">
                  <a16:creationId xmlns:a16="http://schemas.microsoft.com/office/drawing/2014/main" id="{7EB8EAFC-174A-431A-9139-0DE45C5F6AD5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Weitere Krankenhäuser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F586F23-D656-41FE-A046-E35E2EA4FC3A}"/>
              </a:ext>
            </a:extLst>
          </p:cNvPr>
          <p:cNvGrpSpPr/>
          <p:nvPr/>
        </p:nvGrpSpPr>
        <p:grpSpPr>
          <a:xfrm>
            <a:off x="1423277" y="3602984"/>
            <a:ext cx="2161450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6" name="Rechteck: abgerundete Ecken 35">
              <a:extLst>
                <a:ext uri="{FF2B5EF4-FFF2-40B4-BE49-F238E27FC236}">
                  <a16:creationId xmlns:a16="http://schemas.microsoft.com/office/drawing/2014/main" id="{D6B6B141-D5DB-48DD-AD2C-51890E60746C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hteck: abgerundete Ecken 4">
              <a:extLst>
                <a:ext uri="{FF2B5EF4-FFF2-40B4-BE49-F238E27FC236}">
                  <a16:creationId xmlns:a16="http://schemas.microsoft.com/office/drawing/2014/main" id="{E1296464-FB41-4FB2-B36D-EB7EC71BF6E5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Pflegepersonal</a:t>
              </a:r>
            </a:p>
          </p:txBody>
        </p:sp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7FCC4B6-6DC6-415B-8902-0DE04E73DD94}"/>
              </a:ext>
            </a:extLst>
          </p:cNvPr>
          <p:cNvGrpSpPr/>
          <p:nvPr/>
        </p:nvGrpSpPr>
        <p:grpSpPr>
          <a:xfrm>
            <a:off x="5921364" y="3435304"/>
            <a:ext cx="2162305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9" name="Rechteck: abgerundete Ecken 38">
              <a:extLst>
                <a:ext uri="{FF2B5EF4-FFF2-40B4-BE49-F238E27FC236}">
                  <a16:creationId xmlns:a16="http://schemas.microsoft.com/office/drawing/2014/main" id="{7E735268-04E3-4E92-AD82-A9585EF19253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hteck: abgerundete Ecken 4">
              <a:extLst>
                <a:ext uri="{FF2B5EF4-FFF2-40B4-BE49-F238E27FC236}">
                  <a16:creationId xmlns:a16="http://schemas.microsoft.com/office/drawing/2014/main" id="{2E614435-4718-44D7-A742-AB1B2ADF76CD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Physiotherapie</a:t>
              </a: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8994D25D-106E-4241-AD7D-A5B0ED7D6D47}"/>
              </a:ext>
            </a:extLst>
          </p:cNvPr>
          <p:cNvGrpSpPr/>
          <p:nvPr/>
        </p:nvGrpSpPr>
        <p:grpSpPr>
          <a:xfrm>
            <a:off x="5536316" y="1628775"/>
            <a:ext cx="1940809" cy="705664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2" name="Rechteck: abgerundete Ecken 41">
              <a:extLst>
                <a:ext uri="{FF2B5EF4-FFF2-40B4-BE49-F238E27FC236}">
                  <a16:creationId xmlns:a16="http://schemas.microsoft.com/office/drawing/2014/main" id="{38D3D31D-1875-44B3-86F8-025B716CE0DB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hteck: abgerundete Ecken 4">
              <a:extLst>
                <a:ext uri="{FF2B5EF4-FFF2-40B4-BE49-F238E27FC236}">
                  <a16:creationId xmlns:a16="http://schemas.microsoft.com/office/drawing/2014/main" id="{DC5F237A-FF88-431A-BAAC-38C1D924E3E7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Apotheken</a:t>
              </a:r>
            </a:p>
          </p:txBody>
        </p: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AC30D115-9544-4861-949E-D2D80398B709}"/>
              </a:ext>
            </a:extLst>
          </p:cNvPr>
          <p:cNvGrpSpPr/>
          <p:nvPr/>
        </p:nvGrpSpPr>
        <p:grpSpPr>
          <a:xfrm>
            <a:off x="1643918" y="1971708"/>
            <a:ext cx="1940809" cy="704144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5" name="Rechteck: abgerundete Ecken 27">
              <a:extLst>
                <a:ext uri="{FF2B5EF4-FFF2-40B4-BE49-F238E27FC236}">
                  <a16:creationId xmlns:a16="http://schemas.microsoft.com/office/drawing/2014/main" id="{07EF026A-0262-4D6B-A9F1-820E72FBAEA1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hteck: abgerundete Ecken 4">
              <a:extLst>
                <a:ext uri="{FF2B5EF4-FFF2-40B4-BE49-F238E27FC236}">
                  <a16:creationId xmlns:a16="http://schemas.microsoft.com/office/drawing/2014/main" id="{37AA5A66-AEC4-4696-8CDF-78725DA2C67A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Ergotherapie</a:t>
              </a:r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C107FB8C-BF53-4027-810E-A38611735DA2}"/>
              </a:ext>
            </a:extLst>
          </p:cNvPr>
          <p:cNvGrpSpPr/>
          <p:nvPr/>
        </p:nvGrpSpPr>
        <p:grpSpPr>
          <a:xfrm>
            <a:off x="3618113" y="5005158"/>
            <a:ext cx="1940809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8" name="Rechteck: abgerundete Ecken 27">
              <a:extLst>
                <a:ext uri="{FF2B5EF4-FFF2-40B4-BE49-F238E27FC236}">
                  <a16:creationId xmlns:a16="http://schemas.microsoft.com/office/drawing/2014/main" id="{D41A9803-6319-4806-BC1E-26103986253E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hteck: abgerundete Ecken 4">
              <a:extLst>
                <a:ext uri="{FF2B5EF4-FFF2-40B4-BE49-F238E27FC236}">
                  <a16:creationId xmlns:a16="http://schemas.microsoft.com/office/drawing/2014/main" id="{43479BC2-BCCD-4327-8785-59C0802CFDDE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Logopädie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98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dirty="0"/>
              <a:t>Zugriff auf das Portal – </a:t>
            </a:r>
            <a:r>
              <a:rPr lang="de-DE" dirty="0">
                <a:solidFill>
                  <a:srgbClr val="C00000"/>
                </a:solidFill>
              </a:rPr>
              <a:t>ÜBERMORGEN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F7B980EB-9A6C-4993-836E-EDE26A1285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18" y="827088"/>
            <a:ext cx="8971082" cy="5673461"/>
          </a:xfrm>
          <a:prstGeom prst="rect">
            <a:avLst/>
          </a:prstGeom>
        </p:spPr>
      </p:pic>
      <p:sp>
        <p:nvSpPr>
          <p:cNvPr id="84" name="Ellipse 83">
            <a:extLst>
              <a:ext uri="{FF2B5EF4-FFF2-40B4-BE49-F238E27FC236}">
                <a16:creationId xmlns:a16="http://schemas.microsoft.com/office/drawing/2014/main" id="{A9064FF1-A3E6-426D-89BE-0F0EAA45642F}"/>
              </a:ext>
            </a:extLst>
          </p:cNvPr>
          <p:cNvSpPr/>
          <p:nvPr/>
        </p:nvSpPr>
        <p:spPr>
          <a:xfrm>
            <a:off x="2829698" y="1738732"/>
            <a:ext cx="3539380" cy="3604192"/>
          </a:xfrm>
          <a:prstGeom prst="ellipse">
            <a:avLst/>
          </a:prstGeom>
          <a:solidFill>
            <a:schemeClr val="accent1">
              <a:alpha val="0"/>
            </a:schemeClr>
          </a:solidFill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600"/>
          </a:p>
        </p:txBody>
      </p:sp>
      <p:pic>
        <p:nvPicPr>
          <p:cNvPr id="85" name="Grafik 84">
            <a:extLst>
              <a:ext uri="{FF2B5EF4-FFF2-40B4-BE49-F238E27FC236}">
                <a16:creationId xmlns:a16="http://schemas.microsoft.com/office/drawing/2014/main" id="{8CACB04D-85E6-4ECB-9BD8-88AB133FE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4" t="7875" r="250" b="4989"/>
          <a:stretch/>
        </p:blipFill>
        <p:spPr>
          <a:xfrm>
            <a:off x="3271456" y="2123269"/>
            <a:ext cx="2676724" cy="2962241"/>
          </a:xfrm>
          <a:prstGeom prst="rect">
            <a:avLst/>
          </a:prstGeom>
        </p:spPr>
      </p:pic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A534948E-3A9F-473C-87ED-0746DF4EFF7B}"/>
              </a:ext>
            </a:extLst>
          </p:cNvPr>
          <p:cNvGrpSpPr/>
          <p:nvPr/>
        </p:nvGrpSpPr>
        <p:grpSpPr>
          <a:xfrm>
            <a:off x="1597343" y="2770019"/>
            <a:ext cx="1642513" cy="731350"/>
            <a:chOff x="2158020" y="1781896"/>
            <a:chExt cx="1290733" cy="513282"/>
          </a:xfrm>
        </p:grpSpPr>
        <p:sp>
          <p:nvSpPr>
            <p:cNvPr id="87" name="Rechteck: abgerundete Ecken 86">
              <a:extLst>
                <a:ext uri="{FF2B5EF4-FFF2-40B4-BE49-F238E27FC236}">
                  <a16:creationId xmlns:a16="http://schemas.microsoft.com/office/drawing/2014/main" id="{32F90302-E482-43DE-B39B-417222E26D85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echteck: abgerundete Ecken 4">
              <a:extLst>
                <a:ext uri="{FF2B5EF4-FFF2-40B4-BE49-F238E27FC236}">
                  <a16:creationId xmlns:a16="http://schemas.microsoft.com/office/drawing/2014/main" id="{09DE7088-0550-4F47-B5BB-94AA22E14689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weitere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Fachärzte</a:t>
              </a:r>
            </a:p>
          </p:txBody>
        </p:sp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F7825D5E-DF2F-4C1E-820E-C45023B956F2}"/>
              </a:ext>
            </a:extLst>
          </p:cNvPr>
          <p:cNvGrpSpPr/>
          <p:nvPr/>
        </p:nvGrpSpPr>
        <p:grpSpPr>
          <a:xfrm>
            <a:off x="3486419" y="1317667"/>
            <a:ext cx="2072503" cy="757450"/>
            <a:chOff x="4288024" y="2979555"/>
            <a:chExt cx="1290733" cy="513282"/>
          </a:xfrm>
        </p:grpSpPr>
        <p:sp>
          <p:nvSpPr>
            <p:cNvPr id="90" name="Rechteck: abgerundete Ecken 89">
              <a:extLst>
                <a:ext uri="{FF2B5EF4-FFF2-40B4-BE49-F238E27FC236}">
                  <a16:creationId xmlns:a16="http://schemas.microsoft.com/office/drawing/2014/main" id="{EC10EBF2-1127-4E00-9DD8-62BD8648086F}"/>
                </a:ext>
              </a:extLst>
            </p:cNvPr>
            <p:cNvSpPr/>
            <p:nvPr/>
          </p:nvSpPr>
          <p:spPr>
            <a:xfrm>
              <a:off x="4288024" y="2979555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1" name="Rechteck: abgerundete Ecken 4">
              <a:extLst>
                <a:ext uri="{FF2B5EF4-FFF2-40B4-BE49-F238E27FC236}">
                  <a16:creationId xmlns:a16="http://schemas.microsoft.com/office/drawing/2014/main" id="{872908F0-CA02-4485-B4D2-F67F34C248C4}"/>
                </a:ext>
              </a:extLst>
            </p:cNvPr>
            <p:cNvSpPr txBox="1"/>
            <p:nvPr/>
          </p:nvSpPr>
          <p:spPr>
            <a:xfrm>
              <a:off x="4303058" y="2994589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Patient</a:t>
              </a:r>
            </a:p>
          </p:txBody>
        </p:sp>
      </p:grpSp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8F993FCA-D2C1-4A81-AE2F-196C959D8FE5}"/>
              </a:ext>
            </a:extLst>
          </p:cNvPr>
          <p:cNvGrpSpPr/>
          <p:nvPr/>
        </p:nvGrpSpPr>
        <p:grpSpPr>
          <a:xfrm>
            <a:off x="5625839" y="4402913"/>
            <a:ext cx="1642513" cy="731350"/>
            <a:chOff x="2158020" y="1781896"/>
            <a:chExt cx="1290733" cy="513282"/>
          </a:xfrm>
        </p:grpSpPr>
        <p:sp>
          <p:nvSpPr>
            <p:cNvPr id="93" name="Rechteck: abgerundete Ecken 92">
              <a:extLst>
                <a:ext uri="{FF2B5EF4-FFF2-40B4-BE49-F238E27FC236}">
                  <a16:creationId xmlns:a16="http://schemas.microsoft.com/office/drawing/2014/main" id="{3ACD53C9-8F93-413B-B4FB-71EC6C77BE0D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4" name="Rechteck: abgerundete Ecken 4">
              <a:extLst>
                <a:ext uri="{FF2B5EF4-FFF2-40B4-BE49-F238E27FC236}">
                  <a16:creationId xmlns:a16="http://schemas.microsoft.com/office/drawing/2014/main" id="{FF7BFAEB-D3F3-4AF4-B435-42CE3B40ED99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Neurologe</a:t>
              </a:r>
            </a:p>
          </p:txBody>
        </p:sp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9C784A79-1F3C-4BD6-9C7E-B5227438BC84}"/>
              </a:ext>
            </a:extLst>
          </p:cNvPr>
          <p:cNvGrpSpPr/>
          <p:nvPr/>
        </p:nvGrpSpPr>
        <p:grpSpPr>
          <a:xfrm>
            <a:off x="1866900" y="4521046"/>
            <a:ext cx="1721283" cy="731350"/>
            <a:chOff x="2158020" y="1781896"/>
            <a:chExt cx="1290733" cy="513282"/>
          </a:xfrm>
        </p:grpSpPr>
        <p:sp>
          <p:nvSpPr>
            <p:cNvPr id="96" name="Rechteck: abgerundete Ecken 95">
              <a:extLst>
                <a:ext uri="{FF2B5EF4-FFF2-40B4-BE49-F238E27FC236}">
                  <a16:creationId xmlns:a16="http://schemas.microsoft.com/office/drawing/2014/main" id="{A35F8F69-11D8-4798-9137-DBF6EDCD4273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7" name="Rechteck: abgerundete Ecken 4">
              <a:extLst>
                <a:ext uri="{FF2B5EF4-FFF2-40B4-BE49-F238E27FC236}">
                  <a16:creationId xmlns:a16="http://schemas.microsoft.com/office/drawing/2014/main" id="{2B5A2ADB-CB9F-4957-876A-7B33E37A76EC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 err="1"/>
                <a:t>Universitäts</a:t>
              </a:r>
              <a:r>
                <a:rPr lang="de-DE" sz="2600" kern="1200" dirty="0"/>
                <a:t> </a:t>
              </a:r>
              <a:r>
                <a:rPr lang="de-DE" sz="2600" kern="1200" dirty="0" err="1"/>
                <a:t>klinik</a:t>
              </a:r>
              <a:endParaRPr lang="de-DE" sz="2600" kern="1200" dirty="0"/>
            </a:p>
          </p:txBody>
        </p:sp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E434091A-2745-4B80-B1B3-99FBEC34C30A}"/>
              </a:ext>
            </a:extLst>
          </p:cNvPr>
          <p:cNvGrpSpPr/>
          <p:nvPr/>
        </p:nvGrpSpPr>
        <p:grpSpPr>
          <a:xfrm>
            <a:off x="5887306" y="2479666"/>
            <a:ext cx="2196363" cy="802832"/>
            <a:chOff x="2158020" y="1781896"/>
            <a:chExt cx="1290733" cy="513282"/>
          </a:xfrm>
        </p:grpSpPr>
        <p:sp>
          <p:nvSpPr>
            <p:cNvPr id="99" name="Rechteck: abgerundete Ecken 98">
              <a:extLst>
                <a:ext uri="{FF2B5EF4-FFF2-40B4-BE49-F238E27FC236}">
                  <a16:creationId xmlns:a16="http://schemas.microsoft.com/office/drawing/2014/main" id="{BDBDE96B-8FA4-4492-8D35-6998D3FDACE2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Rechteck: abgerundete Ecken 4">
              <a:extLst>
                <a:ext uri="{FF2B5EF4-FFF2-40B4-BE49-F238E27FC236}">
                  <a16:creationId xmlns:a16="http://schemas.microsoft.com/office/drawing/2014/main" id="{D57D1DD9-FDA0-4313-A18F-B0482ABB2DC3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Weitere Krankenhäuser</a:t>
              </a:r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C0E387A7-FD6B-40A2-8CC6-738E6E26A3F5}"/>
              </a:ext>
            </a:extLst>
          </p:cNvPr>
          <p:cNvGrpSpPr/>
          <p:nvPr/>
        </p:nvGrpSpPr>
        <p:grpSpPr>
          <a:xfrm>
            <a:off x="1423277" y="3602984"/>
            <a:ext cx="2161450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2" name="Rechteck: abgerundete Ecken 101">
              <a:extLst>
                <a:ext uri="{FF2B5EF4-FFF2-40B4-BE49-F238E27FC236}">
                  <a16:creationId xmlns:a16="http://schemas.microsoft.com/office/drawing/2014/main" id="{F6675823-19D5-475E-9058-E525033BB679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3" name="Rechteck: abgerundete Ecken 4">
              <a:extLst>
                <a:ext uri="{FF2B5EF4-FFF2-40B4-BE49-F238E27FC236}">
                  <a16:creationId xmlns:a16="http://schemas.microsoft.com/office/drawing/2014/main" id="{11408BE3-6E0E-47FB-9F4C-28ABCDAA7F08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Pflegepersonal</a:t>
              </a:r>
            </a:p>
          </p:txBody>
        </p:sp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67038B78-DBF8-4112-B220-3648B7A1746B}"/>
              </a:ext>
            </a:extLst>
          </p:cNvPr>
          <p:cNvGrpSpPr/>
          <p:nvPr/>
        </p:nvGrpSpPr>
        <p:grpSpPr>
          <a:xfrm>
            <a:off x="5921364" y="3435304"/>
            <a:ext cx="2196363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5" name="Rechteck: abgerundete Ecken 104">
              <a:extLst>
                <a:ext uri="{FF2B5EF4-FFF2-40B4-BE49-F238E27FC236}">
                  <a16:creationId xmlns:a16="http://schemas.microsoft.com/office/drawing/2014/main" id="{3A8667E2-254A-41AF-A6E3-74E29FB746C7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6" name="Rechteck: abgerundete Ecken 4">
              <a:extLst>
                <a:ext uri="{FF2B5EF4-FFF2-40B4-BE49-F238E27FC236}">
                  <a16:creationId xmlns:a16="http://schemas.microsoft.com/office/drawing/2014/main" id="{390A0A4D-408C-4961-B0A4-B55988687F30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Physiotherapie</a:t>
              </a:r>
            </a:p>
          </p:txBody>
        </p:sp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D4D93DD8-9E07-4E39-9191-999EF39165E9}"/>
              </a:ext>
            </a:extLst>
          </p:cNvPr>
          <p:cNvGrpSpPr/>
          <p:nvPr/>
        </p:nvGrpSpPr>
        <p:grpSpPr>
          <a:xfrm>
            <a:off x="5536316" y="1628775"/>
            <a:ext cx="1940809" cy="705664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08" name="Rechteck: abgerundete Ecken 107">
              <a:extLst>
                <a:ext uri="{FF2B5EF4-FFF2-40B4-BE49-F238E27FC236}">
                  <a16:creationId xmlns:a16="http://schemas.microsoft.com/office/drawing/2014/main" id="{B89B0E9D-20C5-4462-A9F5-D5684AFAB930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9" name="Rechteck: abgerundete Ecken 4">
              <a:extLst>
                <a:ext uri="{FF2B5EF4-FFF2-40B4-BE49-F238E27FC236}">
                  <a16:creationId xmlns:a16="http://schemas.microsoft.com/office/drawing/2014/main" id="{B94DFC4B-C9E7-449E-837C-BD3A14A39B98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Apotheken</a:t>
              </a:r>
            </a:p>
          </p:txBody>
        </p:sp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AAE02790-7334-4F13-ACF3-7AB4658590B9}"/>
              </a:ext>
            </a:extLst>
          </p:cNvPr>
          <p:cNvGrpSpPr/>
          <p:nvPr/>
        </p:nvGrpSpPr>
        <p:grpSpPr>
          <a:xfrm>
            <a:off x="1643918" y="1971708"/>
            <a:ext cx="1940809" cy="704144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1" name="Rechteck: abgerundete Ecken 27">
              <a:extLst>
                <a:ext uri="{FF2B5EF4-FFF2-40B4-BE49-F238E27FC236}">
                  <a16:creationId xmlns:a16="http://schemas.microsoft.com/office/drawing/2014/main" id="{124C799F-9EFD-44ED-BEB9-41EFD1E8EBEF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2" name="Rechteck: abgerundete Ecken 4">
              <a:extLst>
                <a:ext uri="{FF2B5EF4-FFF2-40B4-BE49-F238E27FC236}">
                  <a16:creationId xmlns:a16="http://schemas.microsoft.com/office/drawing/2014/main" id="{6A59E270-67DE-46C4-B75A-C87A3644A8DB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Ergotherapie</a:t>
              </a:r>
            </a:p>
          </p:txBody>
        </p:sp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A7825030-9C46-438A-8410-1B1051DD0C42}"/>
              </a:ext>
            </a:extLst>
          </p:cNvPr>
          <p:cNvGrpSpPr/>
          <p:nvPr/>
        </p:nvGrpSpPr>
        <p:grpSpPr>
          <a:xfrm>
            <a:off x="3618113" y="5005158"/>
            <a:ext cx="1940809" cy="821350"/>
            <a:chOff x="2158020" y="1781896"/>
            <a:chExt cx="1290733" cy="513282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14" name="Rechteck: abgerundete Ecken 27">
              <a:extLst>
                <a:ext uri="{FF2B5EF4-FFF2-40B4-BE49-F238E27FC236}">
                  <a16:creationId xmlns:a16="http://schemas.microsoft.com/office/drawing/2014/main" id="{39423966-73F6-4BC3-A54D-E231E53DA959}"/>
                </a:ext>
              </a:extLst>
            </p:cNvPr>
            <p:cNvSpPr/>
            <p:nvPr/>
          </p:nvSpPr>
          <p:spPr>
            <a:xfrm>
              <a:off x="2158020" y="1781896"/>
              <a:ext cx="1290733" cy="513282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5" name="Rechteck: abgerundete Ecken 4">
              <a:extLst>
                <a:ext uri="{FF2B5EF4-FFF2-40B4-BE49-F238E27FC236}">
                  <a16:creationId xmlns:a16="http://schemas.microsoft.com/office/drawing/2014/main" id="{EA074E06-5C22-4D20-808F-BD0D395BC44A}"/>
                </a:ext>
              </a:extLst>
            </p:cNvPr>
            <p:cNvSpPr txBox="1"/>
            <p:nvPr/>
          </p:nvSpPr>
          <p:spPr>
            <a:xfrm>
              <a:off x="2173054" y="1796930"/>
              <a:ext cx="1260665" cy="4832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70" tIns="17780" rIns="26670" bIns="1778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600" kern="1200" dirty="0"/>
                <a:t>Logopädie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endParaRPr lang="de-DE" dirty="0"/>
          </a:p>
          <a:p>
            <a:pPr marL="342900" indent="-342900"/>
            <a:r>
              <a:rPr lang="de-DE" dirty="0"/>
              <a:t>Szenario 1 </a:t>
            </a:r>
            <a:r>
              <a:rPr lang="de-DE"/>
              <a:t>– </a:t>
            </a:r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gemeinsame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Betreuung in neuroimmunologischer Spezialambulanz am Klinikum rechts der Isar und bei niedergelassenem Neurologen</a:t>
            </a:r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2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3</a:t>
            </a:r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C1631DA-7A1E-4DDB-9080-D17A51D0AB30}"/>
              </a:ext>
            </a:extLst>
          </p:cNvPr>
          <p:cNvSpPr txBox="1"/>
          <p:nvPr/>
        </p:nvSpPr>
        <p:spPr>
          <a:xfrm>
            <a:off x="469669" y="2955395"/>
            <a:ext cx="8470231" cy="15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064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465198"/>
            <a:ext cx="8204400" cy="4856400"/>
          </a:xfrm>
        </p:spPr>
        <p:txBody>
          <a:bodyPr>
            <a:normAutofit/>
          </a:bodyPr>
          <a:lstStyle/>
          <a:p>
            <a:pPr marL="285750" indent="-285750"/>
            <a:r>
              <a:rPr lang="de-DE" dirty="0"/>
              <a:t>Bei Frau Mustermann wurde 2018 Multiple Sklerose diagnostiziert</a:t>
            </a:r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/>
              <a:t>Seither ist sie in gemeinsamer Behandlung bei ihrem </a:t>
            </a:r>
            <a:r>
              <a:rPr lang="de-DE" b="1" dirty="0"/>
              <a:t>niedergelassenen Neurologen </a:t>
            </a:r>
            <a:r>
              <a:rPr lang="de-DE" dirty="0"/>
              <a:t>und der </a:t>
            </a:r>
            <a:r>
              <a:rPr lang="de-DE" b="1" dirty="0"/>
              <a:t>neuroimmunologischen Ambulanz </a:t>
            </a:r>
            <a:r>
              <a:rPr lang="de-DE" dirty="0"/>
              <a:t>im Klinikum rechts der Isar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69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183CC23A-F23C-4129-8374-49C414685A72}"/>
              </a:ext>
            </a:extLst>
          </p:cNvPr>
          <p:cNvSpPr/>
          <p:nvPr/>
        </p:nvSpPr>
        <p:spPr>
          <a:xfrm>
            <a:off x="3796624" y="927874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/>
              <a:t>Über ihre App des </a:t>
            </a:r>
            <a:r>
              <a:rPr lang="de-DE" sz="2800"/>
              <a:t>Arzt-Patienten-Portals </a:t>
            </a:r>
            <a:r>
              <a:rPr lang="de-DE" sz="2800" smtClean="0"/>
              <a:t>bucht </a:t>
            </a:r>
            <a:r>
              <a:rPr lang="de-DE" sz="2800" dirty="0"/>
              <a:t>Frau </a:t>
            </a:r>
            <a:r>
              <a:rPr lang="de-DE" sz="2800"/>
              <a:t>Mustermann </a:t>
            </a:r>
            <a:r>
              <a:rPr lang="de-DE" sz="2800" smtClean="0"/>
              <a:t>einen Termin </a:t>
            </a:r>
            <a:r>
              <a:rPr lang="de-DE" sz="2800" dirty="0"/>
              <a:t>im Klinikum rechts der Isar</a:t>
            </a:r>
          </a:p>
          <a:p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7" y="3785521"/>
            <a:ext cx="1733644" cy="27150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47" y="918947"/>
            <a:ext cx="1714158" cy="277471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854153" y="4052542"/>
            <a:ext cx="46038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Zu Hause füllt sie vor dem Arztgespräch Fragebögen zu ihrem Befinden aus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80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2B92514-51F9-4CB5-A0CB-C76B0E8F1880}"/>
              </a:ext>
            </a:extLst>
          </p:cNvPr>
          <p:cNvSpPr/>
          <p:nvPr/>
        </p:nvSpPr>
        <p:spPr>
          <a:xfrm>
            <a:off x="4008812" y="1092009"/>
            <a:ext cx="48047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Bei ihrem Termin im Klinikum rechts der Isar bekommt Frau Mustermann eine Kernspintomographie des Gehirns, ihr wird Blut abgenommen und sie hat </a:t>
            </a:r>
            <a:r>
              <a:rPr lang="de-DE" sz="2400"/>
              <a:t>ein </a:t>
            </a:r>
            <a:r>
              <a:rPr lang="de-DE" sz="2400" smtClean="0"/>
              <a:t>Arztgespräch</a:t>
            </a:r>
            <a:endParaRPr lang="de-DE" sz="2400" dirty="0"/>
          </a:p>
          <a:p>
            <a:endParaRPr lang="de-DE" sz="24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3DC05C2-B80A-433D-940D-12F087B8A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8" t="9183" r="787" b="23623"/>
          <a:stretch/>
        </p:blipFill>
        <p:spPr>
          <a:xfrm>
            <a:off x="890626" y="3400333"/>
            <a:ext cx="2774093" cy="311477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052B409-48C4-4EB4-9791-C87C89A203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5700"/>
          <a:stretch/>
        </p:blipFill>
        <p:spPr>
          <a:xfrm>
            <a:off x="880216" y="1059945"/>
            <a:ext cx="2777383" cy="2144591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95FDFDAE-0837-40F9-80A3-F1E4B697D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1868">
            <a:off x="1645355" y="3755177"/>
            <a:ext cx="1409596" cy="204014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045280" y="3576384"/>
            <a:ext cx="4432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/>
              <a:t>Am nächsten Tag sind bereits ihre aktuellen Laborergebnisse im Portal einsehbar 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191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5232956-FEEA-443E-845B-45BFDAAFD840}"/>
              </a:ext>
            </a:extLst>
          </p:cNvPr>
          <p:cNvSpPr/>
          <p:nvPr/>
        </p:nvSpPr>
        <p:spPr>
          <a:xfrm>
            <a:off x="4410639" y="1103482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Durch einen Klick auf auffällige Werte erhält Frau Mustermann Informationen zu den Werten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652E27-E8BC-40D5-9D5C-91336B11F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0" t="26257" r="21280" b="26503"/>
          <a:stretch/>
        </p:blipFill>
        <p:spPr>
          <a:xfrm>
            <a:off x="535305" y="899202"/>
            <a:ext cx="2744325" cy="335516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2787329-2C06-414F-BCF3-86CF76B7D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" t="-4" r="54201" b="50441"/>
          <a:stretch/>
        </p:blipFill>
        <p:spPr>
          <a:xfrm>
            <a:off x="696508" y="1010217"/>
            <a:ext cx="2421918" cy="311599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A590B5F6-6AE4-4E86-A7E6-0EBE094D7ED8}"/>
              </a:ext>
            </a:extLst>
          </p:cNvPr>
          <p:cNvSpPr/>
          <p:nvPr/>
        </p:nvSpPr>
        <p:spPr>
          <a:xfrm>
            <a:off x="2171600" y="1504904"/>
            <a:ext cx="2069431" cy="10939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GPT ist ein Enzym, das hauptsächlich in der Leber vorkommt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0F571BE3-044F-414C-9D88-6AF7B436CEC1}"/>
              </a:ext>
            </a:extLst>
          </p:cNvPr>
          <p:cNvCxnSpPr>
            <a:cxnSpLocks/>
          </p:cNvCxnSpPr>
          <p:nvPr/>
        </p:nvCxnSpPr>
        <p:spPr>
          <a:xfrm flipV="1">
            <a:off x="1988721" y="2598822"/>
            <a:ext cx="182879" cy="51254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EB78C043-3898-44D7-A6C1-009AC17EF8F3}"/>
              </a:ext>
            </a:extLst>
          </p:cNvPr>
          <p:cNvSpPr/>
          <p:nvPr/>
        </p:nvSpPr>
        <p:spPr>
          <a:xfrm>
            <a:off x="1478582" y="3111370"/>
            <a:ext cx="510139" cy="184039"/>
          </a:xfrm>
          <a:prstGeom prst="rect">
            <a:avLst/>
          </a:prstGeom>
          <a:solidFill>
            <a:schemeClr val="accent1">
              <a:alpha val="0"/>
            </a:schemeClr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448AA40A-817E-411D-80E5-F5E96B519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318" y="3539056"/>
            <a:ext cx="4572001" cy="2998267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4AD31B2F-8BD3-4686-B70F-73B6CB4AF738}"/>
              </a:ext>
            </a:extLst>
          </p:cNvPr>
          <p:cNvSpPr/>
          <p:nvPr/>
        </p:nvSpPr>
        <p:spPr>
          <a:xfrm>
            <a:off x="751323" y="4543772"/>
            <a:ext cx="38362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Frau Mustermann sieht außerdem eine neue Nachricht in ihrem Chatverlauf</a:t>
            </a:r>
          </a:p>
        </p:txBody>
      </p:sp>
      <p:sp>
        <p:nvSpPr>
          <p:cNvPr id="21" name="Abgerundete rechteckige Legende 34">
            <a:extLst>
              <a:ext uri="{FF2B5EF4-FFF2-40B4-BE49-F238E27FC236}">
                <a16:creationId xmlns:a16="http://schemas.microsoft.com/office/drawing/2014/main" id="{7AAC7957-A22C-433B-A611-7F2758E7FF26}"/>
              </a:ext>
            </a:extLst>
          </p:cNvPr>
          <p:cNvSpPr/>
          <p:nvPr/>
        </p:nvSpPr>
        <p:spPr>
          <a:xfrm>
            <a:off x="4729928" y="3897755"/>
            <a:ext cx="4328347" cy="2133156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EB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>
                <a:solidFill>
                  <a:schemeClr val="tx1"/>
                </a:solidFill>
              </a:rPr>
              <a:t>Hallo Frau Mustermann,</a:t>
            </a:r>
          </a:p>
          <a:p>
            <a:r>
              <a:rPr lang="de-DE" dirty="0">
                <a:solidFill>
                  <a:schemeClr val="tx1"/>
                </a:solidFill>
              </a:rPr>
              <a:t>Bitte kontrollieren Sie ihre Leberwerte in 4 Wochen.</a:t>
            </a:r>
          </a:p>
          <a:p>
            <a:r>
              <a:rPr lang="de-DE" dirty="0">
                <a:solidFill>
                  <a:schemeClr val="tx1"/>
                </a:solidFill>
              </a:rPr>
              <a:t>Ihr Team der neuroimmunologischen Ambulanz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3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8" grpId="0" animBg="1"/>
      <p:bldP spid="20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6B09DA-83FF-4474-AD03-5C7540E075DF}"/>
              </a:ext>
            </a:extLst>
          </p:cNvPr>
          <p:cNvSpPr/>
          <p:nvPr/>
        </p:nvSpPr>
        <p:spPr>
          <a:xfrm>
            <a:off x="471638" y="965172"/>
            <a:ext cx="80274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Über das Portal kann sie sich auch nochmal Informationen zu ihrem Medikament durchlesen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ECC2C27-2515-4762-B2E4-972F1F3A5F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80" y="1957488"/>
            <a:ext cx="7831525" cy="4465869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F2E6CF0D-EE14-470F-8376-BF45FC2177C6}"/>
              </a:ext>
            </a:extLst>
          </p:cNvPr>
          <p:cNvSpPr/>
          <p:nvPr/>
        </p:nvSpPr>
        <p:spPr>
          <a:xfrm>
            <a:off x="1048326" y="2385232"/>
            <a:ext cx="7335680" cy="381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501A149-378F-4D9D-BD31-94A96DB834CE}"/>
              </a:ext>
            </a:extLst>
          </p:cNvPr>
          <p:cNvSpPr txBox="1"/>
          <p:nvPr/>
        </p:nvSpPr>
        <p:spPr>
          <a:xfrm>
            <a:off x="1058238" y="2406614"/>
            <a:ext cx="7406609" cy="400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Fingolimod</a:t>
            </a:r>
            <a:r>
              <a:rPr lang="de-DE" b="1" dirty="0"/>
              <a:t> (</a:t>
            </a:r>
            <a:r>
              <a:rPr lang="de-DE" b="1" dirty="0" err="1"/>
              <a:t>Gilenya</a:t>
            </a:r>
            <a:r>
              <a:rPr lang="de-DE" b="1" dirty="0"/>
              <a:t> ®)</a:t>
            </a:r>
          </a:p>
          <a:p>
            <a:r>
              <a:rPr lang="de-DE" dirty="0"/>
              <a:t>Sie nehmen seit dem 15.09.2025 </a:t>
            </a:r>
            <a:r>
              <a:rPr lang="de-DE" dirty="0" err="1"/>
              <a:t>Fingolimod</a:t>
            </a:r>
            <a:r>
              <a:rPr lang="de-DE" dirty="0"/>
              <a:t> ein.  </a:t>
            </a:r>
          </a:p>
          <a:p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Zusammenfassung</a:t>
            </a:r>
            <a:endParaRPr lang="de-DE" dirty="0"/>
          </a:p>
          <a:p>
            <a:r>
              <a:rPr lang="de-DE" dirty="0" err="1"/>
              <a:t>Fingolimod</a:t>
            </a:r>
            <a:r>
              <a:rPr lang="de-DE" dirty="0"/>
              <a:t> ist in Deutschland seit 2011 in einer Dosis von 0,5 mg pro Tag für Erwachsene zugelassen. Das Medikament wird täglich als Kapsel eingenommen. Bei einem Teil der Patienten reduziert </a:t>
            </a:r>
            <a:r>
              <a:rPr lang="de-DE" dirty="0" err="1"/>
              <a:t>Fingolimod</a:t>
            </a:r>
            <a:r>
              <a:rPr lang="de-DE" dirty="0"/>
              <a:t> die Schubrate und hält die Zunahme der Behinderung auf.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Das Medikament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Wirkung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Nebenwirkung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Hinweise zur Einnahme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Schwangerschaft und Stillzeit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Impfungen</a:t>
            </a:r>
          </a:p>
        </p:txBody>
      </p:sp>
    </p:spTree>
    <p:extLst>
      <p:ext uri="{BB962C8B-B14F-4D97-AF65-F5344CB8AC3E}">
        <p14:creationId xmlns:p14="http://schemas.microsoft.com/office/powerpoint/2010/main" val="17963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1.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73BEC8-D3D8-4BE6-A3E1-8EF803262D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299" y="2591387"/>
            <a:ext cx="6199657" cy="380710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927B620D-42E9-4E05-A688-D07998B5DB5F}"/>
              </a:ext>
            </a:extLst>
          </p:cNvPr>
          <p:cNvSpPr/>
          <p:nvPr/>
        </p:nvSpPr>
        <p:spPr>
          <a:xfrm>
            <a:off x="469669" y="1078592"/>
            <a:ext cx="787536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smtClean="0"/>
              <a:t>Der mitbehandelnde niedergelassene Neurologe </a:t>
            </a:r>
            <a:r>
              <a:rPr lang="de-DE" sz="2800" dirty="0"/>
              <a:t>kann alle </a:t>
            </a:r>
            <a:r>
              <a:rPr lang="de-DE" sz="2800" dirty="0" smtClean="0"/>
              <a:t>Befunde und Bilder </a:t>
            </a:r>
            <a:r>
              <a:rPr lang="de-DE" sz="2800" dirty="0"/>
              <a:t>ihrer medizinischen Krankenakte im Arzt-Patienten-Portal einsehen</a:t>
            </a:r>
            <a:r>
              <a:rPr lang="de-DE" sz="2800" dirty="0" smtClean="0"/>
              <a:t>.</a:t>
            </a:r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59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1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2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3</a:t>
            </a:r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26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1</a:t>
            </a:r>
            <a:r>
              <a:rPr lang="de-DE"/>
              <a:t>. </a:t>
            </a:r>
            <a:r>
              <a:rPr lang="de-DE" smtClean="0"/>
              <a:t>Szenario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C6B09DA-83FF-4474-AD03-5C7540E075DF}"/>
              </a:ext>
            </a:extLst>
          </p:cNvPr>
          <p:cNvSpPr/>
          <p:nvPr/>
        </p:nvSpPr>
        <p:spPr>
          <a:xfrm>
            <a:off x="471637" y="965172"/>
            <a:ext cx="8381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smtClean="0"/>
              <a:t>Die Patientin und ihr behandelnde Neurologe können Rückfragen an die behandelnden Ärzte im Klinikum über die ins Portal integrierte Videosprechstunde stellen</a:t>
            </a:r>
            <a:endParaRPr lang="de-DE" sz="28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2E6CF0D-EE14-470F-8376-BF45FC2177C6}"/>
              </a:ext>
            </a:extLst>
          </p:cNvPr>
          <p:cNvSpPr/>
          <p:nvPr/>
        </p:nvSpPr>
        <p:spPr>
          <a:xfrm>
            <a:off x="1048326" y="2385232"/>
            <a:ext cx="7335680" cy="381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01" y="2335533"/>
            <a:ext cx="7689580" cy="419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1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1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2: </a:t>
            </a:r>
            <a:r>
              <a:rPr lang="de-DE" smtClean="0">
                <a:solidFill>
                  <a:schemeClr val="accent2">
                    <a:lumMod val="75000"/>
                  </a:schemeClr>
                </a:solidFill>
              </a:rPr>
              <a:t>gemeinsame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Betreuung in neuroimmunologischer Spezialambulanz im MRI, niedergelassenem Neurologen und weiterem Facharzt</a:t>
            </a:r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3</a:t>
            </a:r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1F963E5-57FD-41AF-8309-7DD943248849}"/>
              </a:ext>
            </a:extLst>
          </p:cNvPr>
          <p:cNvSpPr txBox="1"/>
          <p:nvPr/>
        </p:nvSpPr>
        <p:spPr>
          <a:xfrm>
            <a:off x="336884" y="3893398"/>
            <a:ext cx="8470231" cy="1512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30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0" y="1465198"/>
            <a:ext cx="8204400" cy="4856400"/>
          </a:xfrm>
        </p:spPr>
        <p:txBody>
          <a:bodyPr>
            <a:normAutofit/>
          </a:bodyPr>
          <a:lstStyle/>
          <a:p>
            <a:pPr marL="285750" indent="-285750"/>
            <a:r>
              <a:rPr lang="de-DE" smtClean="0"/>
              <a:t>Frau </a:t>
            </a:r>
            <a:r>
              <a:rPr lang="de-DE"/>
              <a:t>Mustermann </a:t>
            </a:r>
            <a:r>
              <a:rPr lang="de-DE" smtClean="0"/>
              <a:t>nimmt Fingolimod, ein </a:t>
            </a:r>
            <a:r>
              <a:rPr lang="de-DE" dirty="0"/>
              <a:t>Medikament zur Immunmodulation</a:t>
            </a:r>
            <a:r>
              <a:rPr lang="de-DE"/>
              <a:t>, </a:t>
            </a:r>
            <a:r>
              <a:rPr lang="de-DE" smtClean="0"/>
              <a:t>ein</a:t>
            </a:r>
            <a:endParaRPr lang="de-DE" dirty="0"/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/>
              <a:t>Da unter Einnahme von </a:t>
            </a:r>
            <a:r>
              <a:rPr lang="de-DE" dirty="0" err="1"/>
              <a:t>Fingolimod</a:t>
            </a:r>
            <a:r>
              <a:rPr lang="de-DE" dirty="0"/>
              <a:t> ein erhöhtes Risiko von bösartigen Hautveränderungen besteht, sind jährliche Kontrollen beim Hautarzt nötig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4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2E6CF0D-EE14-470F-8376-BF45FC2177C6}"/>
              </a:ext>
            </a:extLst>
          </p:cNvPr>
          <p:cNvSpPr/>
          <p:nvPr/>
        </p:nvSpPr>
        <p:spPr>
          <a:xfrm>
            <a:off x="1048326" y="2385232"/>
            <a:ext cx="7335680" cy="38171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90A069C-5538-471A-AAB4-A072A11F1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91" y="4020338"/>
            <a:ext cx="2910716" cy="194047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431F39-D12D-4C3F-AE00-AE720C9C4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4" y="1350308"/>
            <a:ext cx="2848653" cy="1899102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C43E4EC9-4112-459A-BFE6-86192DC4DF2A}"/>
              </a:ext>
            </a:extLst>
          </p:cNvPr>
          <p:cNvSpPr/>
          <p:nvPr/>
        </p:nvSpPr>
        <p:spPr>
          <a:xfrm>
            <a:off x="3896979" y="1538926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800" dirty="0"/>
              <a:t>Im Spiegel bemerkt Frau Mustermann eine </a:t>
            </a:r>
            <a:r>
              <a:rPr lang="de-DE" sz="2800"/>
              <a:t>auffällige </a:t>
            </a:r>
            <a:r>
              <a:rPr lang="de-DE" sz="2800" smtClean="0"/>
              <a:t>Hautveränderung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959042" y="4109481"/>
            <a:ext cx="386269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Sie macht ein Foto der Hautveränderung und lädt sie im Arzt-Patienten-Portal hoch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7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B19C18-E942-49DC-A27D-7FA70ECC2D23}"/>
              </a:ext>
            </a:extLst>
          </p:cNvPr>
          <p:cNvSpPr/>
          <p:nvPr/>
        </p:nvSpPr>
        <p:spPr>
          <a:xfrm>
            <a:off x="3883792" y="1231005"/>
            <a:ext cx="4971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Ihr Hautarzt erhält über das Portal eine Nachricht und kann das Foto direkt einsehen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0AFBBC5-FB32-4FB7-8BB0-64BA45440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1" t="11257" r="26395" b="22402"/>
          <a:stretch/>
        </p:blipFill>
        <p:spPr>
          <a:xfrm>
            <a:off x="965770" y="1231005"/>
            <a:ext cx="2311686" cy="2548451"/>
          </a:xfrm>
          <a:prstGeom prst="rect">
            <a:avLst/>
          </a:prstGeom>
        </p:spPr>
      </p:pic>
      <p:sp>
        <p:nvSpPr>
          <p:cNvPr id="14" name="Abgerundete rechteckige Legende 34">
            <a:extLst>
              <a:ext uri="{FF2B5EF4-FFF2-40B4-BE49-F238E27FC236}">
                <a16:creationId xmlns:a16="http://schemas.microsoft.com/office/drawing/2014/main" id="{A7D3488B-DD73-4B19-ACD9-7637B2F5A378}"/>
              </a:ext>
            </a:extLst>
          </p:cNvPr>
          <p:cNvSpPr/>
          <p:nvPr/>
        </p:nvSpPr>
        <p:spPr>
          <a:xfrm>
            <a:off x="3277456" y="2928135"/>
            <a:ext cx="5121443" cy="1888369"/>
          </a:xfrm>
          <a:prstGeom prst="wedgeRoundRectCallout">
            <a:avLst>
              <a:gd name="adj1" fmla="val -67442"/>
              <a:gd name="adj2" fmla="val -471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Hallo Frau Mustermann, die Veränderung sieht auffällig aus. Bitte buchen Sie einen Termin bei mir.</a:t>
            </a:r>
          </a:p>
          <a:p>
            <a:r>
              <a:rPr lang="de-DE" sz="2400" dirty="0">
                <a:solidFill>
                  <a:schemeClr val="tx1"/>
                </a:solidFill>
              </a:rPr>
              <a:t>Ihr Dr. </a:t>
            </a:r>
            <a:r>
              <a:rPr lang="de-DE" sz="2400" dirty="0" err="1">
                <a:solidFill>
                  <a:schemeClr val="tx1"/>
                </a:solidFill>
              </a:rPr>
              <a:t>Dermaton</a:t>
            </a:r>
            <a:endParaRPr lang="de-D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6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AB19C18-E942-49DC-A27D-7FA70ECC2D23}"/>
              </a:ext>
            </a:extLst>
          </p:cNvPr>
          <p:cNvSpPr/>
          <p:nvPr/>
        </p:nvSpPr>
        <p:spPr>
          <a:xfrm>
            <a:off x="3883792" y="1231005"/>
            <a:ext cx="49714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Ihr Hautarzt erhält über das Portal eine Nachricht und kann das Foto direkt einsehen</a:t>
            </a: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0AFBBC5-FB32-4FB7-8BB0-64BA45440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1" t="11257" r="26395" b="22402"/>
          <a:stretch/>
        </p:blipFill>
        <p:spPr>
          <a:xfrm>
            <a:off x="965770" y="1231005"/>
            <a:ext cx="2311686" cy="2548451"/>
          </a:xfrm>
          <a:prstGeom prst="rect">
            <a:avLst/>
          </a:prstGeom>
        </p:spPr>
      </p:pic>
      <p:sp>
        <p:nvSpPr>
          <p:cNvPr id="14" name="Abgerundete rechteckige Legende 34">
            <a:extLst>
              <a:ext uri="{FF2B5EF4-FFF2-40B4-BE49-F238E27FC236}">
                <a16:creationId xmlns:a16="http://schemas.microsoft.com/office/drawing/2014/main" id="{A7D3488B-DD73-4B19-ACD9-7637B2F5A378}"/>
              </a:ext>
            </a:extLst>
          </p:cNvPr>
          <p:cNvSpPr/>
          <p:nvPr/>
        </p:nvSpPr>
        <p:spPr>
          <a:xfrm>
            <a:off x="3277456" y="2928135"/>
            <a:ext cx="5121443" cy="1888369"/>
          </a:xfrm>
          <a:prstGeom prst="wedgeRoundRectCallout">
            <a:avLst>
              <a:gd name="adj1" fmla="val -67442"/>
              <a:gd name="adj2" fmla="val -4714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Hallo Frau Mustermann, die Veränderung sieht auffällig aus. Bitte buchen Sie einen Termin bei mir.</a:t>
            </a:r>
          </a:p>
          <a:p>
            <a:r>
              <a:rPr lang="de-DE" sz="2400" dirty="0">
                <a:solidFill>
                  <a:schemeClr val="tx1"/>
                </a:solidFill>
              </a:rPr>
              <a:t>Ihr Dr. </a:t>
            </a:r>
            <a:r>
              <a:rPr lang="de-DE" sz="2400" dirty="0" err="1">
                <a:solidFill>
                  <a:schemeClr val="tx1"/>
                </a:solidFill>
              </a:rPr>
              <a:t>Dermaton</a:t>
            </a:r>
            <a:endParaRPr lang="de-DE" sz="2400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5575DD9-73AD-40AE-8166-345C07CD9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" y="3233294"/>
            <a:ext cx="2000737" cy="324235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A8846CC-B150-4741-BF65-B91F53D941D4}"/>
              </a:ext>
            </a:extLst>
          </p:cNvPr>
          <p:cNvSpPr/>
          <p:nvPr/>
        </p:nvSpPr>
        <p:spPr>
          <a:xfrm>
            <a:off x="2772076" y="4964510"/>
            <a:ext cx="62355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Frau Mustermann bucht über das Portal direkt einen Termin bei ihrem Hautarzt</a:t>
            </a:r>
          </a:p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2F4711-ECA6-4B4D-9A3B-B28D40D47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4" y="3387147"/>
            <a:ext cx="1597303" cy="297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DB678B-7A83-4F4E-896E-C8239E65C1A2}"/>
              </a:ext>
            </a:extLst>
          </p:cNvPr>
          <p:cNvSpPr/>
          <p:nvPr/>
        </p:nvSpPr>
        <p:spPr>
          <a:xfrm>
            <a:off x="3820842" y="1095396"/>
            <a:ext cx="44914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Der Hautarzt veranlasst eine </a:t>
            </a:r>
            <a:r>
              <a:rPr lang="de-DE" sz="2800"/>
              <a:t>histologische </a:t>
            </a:r>
            <a:r>
              <a:rPr lang="de-DE" sz="2800" smtClean="0"/>
              <a:t>Untersuchung</a:t>
            </a:r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605BE0-70CF-4875-AE9A-45DA96B7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8" r="20735"/>
          <a:stretch/>
        </p:blipFill>
        <p:spPr>
          <a:xfrm>
            <a:off x="620947" y="1148797"/>
            <a:ext cx="2857501" cy="23077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E5BAC7A-9BD7-4603-B9A6-3E71EB5E5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35836" r="30960" b="14909"/>
          <a:stretch/>
        </p:blipFill>
        <p:spPr>
          <a:xfrm>
            <a:off x="628650" y="3807914"/>
            <a:ext cx="2930016" cy="2555972"/>
          </a:xfrm>
          <a:prstGeom prst="rect">
            <a:avLst/>
          </a:prstGeom>
        </p:spPr>
      </p:pic>
      <p:sp>
        <p:nvSpPr>
          <p:cNvPr id="11" name="Parallelogramm 10">
            <a:extLst>
              <a:ext uri="{FF2B5EF4-FFF2-40B4-BE49-F238E27FC236}">
                <a16:creationId xmlns:a16="http://schemas.microsoft.com/office/drawing/2014/main" id="{C8CBEBBA-0196-4319-84A0-1FD490D1E6C4}"/>
              </a:ext>
            </a:extLst>
          </p:cNvPr>
          <p:cNvSpPr/>
          <p:nvPr/>
        </p:nvSpPr>
        <p:spPr>
          <a:xfrm rot="1110896">
            <a:off x="1368249" y="4209064"/>
            <a:ext cx="1561892" cy="159678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endParaRPr lang="de-DE" sz="2000" dirty="0"/>
          </a:p>
        </p:txBody>
      </p:sp>
      <p:sp>
        <p:nvSpPr>
          <p:cNvPr id="15" name="Abgerundete rechteckige Legende 34">
            <a:extLst>
              <a:ext uri="{FF2B5EF4-FFF2-40B4-BE49-F238E27FC236}">
                <a16:creationId xmlns:a16="http://schemas.microsoft.com/office/drawing/2014/main" id="{08B2F0B0-9B34-4059-807F-88A9C6BE3B79}"/>
              </a:ext>
            </a:extLst>
          </p:cNvPr>
          <p:cNvSpPr/>
          <p:nvPr/>
        </p:nvSpPr>
        <p:spPr>
          <a:xfrm>
            <a:off x="3478448" y="4648200"/>
            <a:ext cx="5113102" cy="1683439"/>
          </a:xfrm>
          <a:prstGeom prst="wedgeRoundRectCallout">
            <a:avLst>
              <a:gd name="adj1" fmla="val -62828"/>
              <a:gd name="adj2" fmla="val -357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Hallo Frau Mustermann, Ihre Ergebnisse aus der Histologie sind da. Bitte buchen Sie einen Termin bei mir.</a:t>
            </a:r>
          </a:p>
          <a:p>
            <a:r>
              <a:rPr lang="de-DE" sz="2400" dirty="0">
                <a:solidFill>
                  <a:schemeClr val="tx1"/>
                </a:solidFill>
              </a:rPr>
              <a:t>Ihr Dr. </a:t>
            </a:r>
            <a:r>
              <a:rPr lang="de-DE" sz="2400" dirty="0" err="1">
                <a:solidFill>
                  <a:schemeClr val="tx1"/>
                </a:solidFill>
              </a:rPr>
              <a:t>Dermaton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848391" y="3171400"/>
            <a:ext cx="48650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Einige Tage später erhält Frau Mustermann eine Nachricht über das Portal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41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3B5F828-BC46-4CA3-A62F-61062973C37E}"/>
              </a:ext>
            </a:extLst>
          </p:cNvPr>
          <p:cNvSpPr/>
          <p:nvPr/>
        </p:nvSpPr>
        <p:spPr>
          <a:xfrm>
            <a:off x="726747" y="1002405"/>
            <a:ext cx="81284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Die Diagnose lautet: „Basaliom“, eine </a:t>
            </a:r>
            <a:r>
              <a:rPr lang="de-DE" sz="2800"/>
              <a:t>maligne </a:t>
            </a:r>
            <a:r>
              <a:rPr lang="de-DE" sz="2800" smtClean="0"/>
              <a:t>Hautveränderung. Mit dieser Diagnose darf die Therapie mit Fingolimod nicht fortgeführt werden.</a:t>
            </a:r>
            <a:endParaRPr lang="de-DE" sz="28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2DE42FCA-20A5-4EF1-BCA6-8C24BD53C8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95" t="35836" r="30960" b="14909"/>
          <a:stretch/>
        </p:blipFill>
        <p:spPr>
          <a:xfrm>
            <a:off x="4577430" y="2723292"/>
            <a:ext cx="3148722" cy="2746757"/>
          </a:xfrm>
          <a:prstGeom prst="rect">
            <a:avLst/>
          </a:prstGeom>
        </p:spPr>
      </p:pic>
      <p:sp>
        <p:nvSpPr>
          <p:cNvPr id="14" name="Parallelogramm 13">
            <a:extLst>
              <a:ext uri="{FF2B5EF4-FFF2-40B4-BE49-F238E27FC236}">
                <a16:creationId xmlns:a16="http://schemas.microsoft.com/office/drawing/2014/main" id="{F41827E9-A5E4-460B-BBD3-9619BF338FC5}"/>
              </a:ext>
            </a:extLst>
          </p:cNvPr>
          <p:cNvSpPr/>
          <p:nvPr/>
        </p:nvSpPr>
        <p:spPr>
          <a:xfrm rot="1110896">
            <a:off x="5183336" y="3168181"/>
            <a:ext cx="1736406" cy="198870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>
            <a:noAutofit/>
          </a:bodyPr>
          <a:lstStyle/>
          <a:p>
            <a:r>
              <a:rPr lang="de-DE" sz="2000" dirty="0"/>
              <a:t>Buche einen Termin im Klinikum </a:t>
            </a:r>
            <a:r>
              <a:rPr lang="de-DE" sz="2000" dirty="0" err="1"/>
              <a:t>rdI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788506" y="2614047"/>
            <a:ext cx="348816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Im Portal ist ein Algorithmus für „Basaliom unter Immuntherapie mit Fingolimod“ integriert. Frau Mustermann erhält eine Nachricht.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588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8679F0-1A7F-41C1-8C67-415C8412FB64}"/>
              </a:ext>
            </a:extLst>
          </p:cNvPr>
          <p:cNvSpPr/>
          <p:nvPr/>
        </p:nvSpPr>
        <p:spPr>
          <a:xfrm>
            <a:off x="4728528" y="1028525"/>
            <a:ext cx="4009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Beim Termin in der neuroimmunologischen Ambulanz wird eine Therapieumstellung besprochen</a:t>
            </a:r>
          </a:p>
          <a:p>
            <a:endParaRPr lang="de-DE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9F5CE3A-8B2F-4D9F-8065-913CC390B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1" y="1105542"/>
            <a:ext cx="3214182" cy="214064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1614E3E-96D5-44B3-BE93-06E3B2FAADD8}"/>
              </a:ext>
            </a:extLst>
          </p:cNvPr>
          <p:cNvSpPr/>
          <p:nvPr/>
        </p:nvSpPr>
        <p:spPr>
          <a:xfrm>
            <a:off x="260064" y="3872380"/>
            <a:ext cx="3679231" cy="234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C8B9733-7253-451C-B301-038CB2F3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35" y="3460208"/>
            <a:ext cx="3821988" cy="283388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B60058BA-4A0B-4BD8-BDF6-11DF93D3C1CC}"/>
              </a:ext>
            </a:extLst>
          </p:cNvPr>
          <p:cNvSpPr/>
          <p:nvPr/>
        </p:nvSpPr>
        <p:spPr>
          <a:xfrm>
            <a:off x="536289" y="3853330"/>
            <a:ext cx="3679231" cy="234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9D43D134-642C-4FA4-B3FB-CD530C5D6EE6}"/>
              </a:ext>
            </a:extLst>
          </p:cNvPr>
          <p:cNvSpPr txBox="1"/>
          <p:nvPr/>
        </p:nvSpPr>
        <p:spPr>
          <a:xfrm>
            <a:off x="575142" y="3882776"/>
            <a:ext cx="440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Ofatumumab</a:t>
            </a:r>
            <a:r>
              <a:rPr lang="de-DE" b="1" dirty="0"/>
              <a:t> (</a:t>
            </a:r>
            <a:r>
              <a:rPr lang="de-DE" b="1" dirty="0" err="1"/>
              <a:t>Kesimpta</a:t>
            </a:r>
            <a:r>
              <a:rPr lang="de-DE" b="1" dirty="0"/>
              <a:t>®)</a:t>
            </a: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Zusammenfassung</a:t>
            </a:r>
            <a:endParaRPr lang="de-DE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Das Medikament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Wirkung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Nebenwirkung</a:t>
            </a:r>
          </a:p>
          <a:p>
            <a:r>
              <a:rPr lang="de-DE" b="1" dirty="0" err="1"/>
              <a:t>Ocrelizumab</a:t>
            </a:r>
            <a:r>
              <a:rPr lang="de-DE" b="1" dirty="0"/>
              <a:t> (</a:t>
            </a:r>
            <a:r>
              <a:rPr lang="de-DE" b="1" dirty="0" err="1"/>
              <a:t>Ocrevus</a:t>
            </a:r>
            <a:r>
              <a:rPr lang="de-DE" b="1" dirty="0"/>
              <a:t>®)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Zusammenfassung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de-DE" b="1" dirty="0"/>
              <a:t>Das Medikament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728528" y="3775311"/>
            <a:ext cx="399088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/>
              <a:t>Über das Portal kann sich Frau Mustermann zu Hause nochmal über die verschiedenen Therapieoptionen informieren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78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9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1614E3E-96D5-44B3-BE93-06E3B2FAADD8}"/>
              </a:ext>
            </a:extLst>
          </p:cNvPr>
          <p:cNvSpPr/>
          <p:nvPr/>
        </p:nvSpPr>
        <p:spPr>
          <a:xfrm>
            <a:off x="260064" y="3872380"/>
            <a:ext cx="3679231" cy="234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B60058BA-4A0B-4BD8-BDF6-11DF93D3C1CC}"/>
              </a:ext>
            </a:extLst>
          </p:cNvPr>
          <p:cNvSpPr/>
          <p:nvPr/>
        </p:nvSpPr>
        <p:spPr>
          <a:xfrm>
            <a:off x="536289" y="3853330"/>
            <a:ext cx="3679231" cy="2345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CBAE3F3-249D-4144-82CD-A77B88705E9F}"/>
              </a:ext>
            </a:extLst>
          </p:cNvPr>
          <p:cNvSpPr/>
          <p:nvPr/>
        </p:nvSpPr>
        <p:spPr>
          <a:xfrm>
            <a:off x="534390" y="1145280"/>
            <a:ext cx="832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/>
              <a:t>Sie sieht außerdem genau welche Schritte nun anstehen: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21B2427-A175-41D1-A459-B73D6AB8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t="28346" r="10695" b="29659"/>
          <a:stretch/>
        </p:blipFill>
        <p:spPr>
          <a:xfrm>
            <a:off x="249383" y="2426647"/>
            <a:ext cx="4855268" cy="384575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2FA9899A-5A36-413E-9304-F77C7FBFF202}"/>
              </a:ext>
            </a:extLst>
          </p:cNvPr>
          <p:cNvSpPr/>
          <p:nvPr/>
        </p:nvSpPr>
        <p:spPr>
          <a:xfrm>
            <a:off x="1638799" y="2640412"/>
            <a:ext cx="7085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4800" lvl="8" indent="-457200">
              <a:buFont typeface="Arial" panose="020B0604020202020204" pitchFamily="34" charset="0"/>
              <a:buChar char="•"/>
            </a:pPr>
            <a:r>
              <a:rPr lang="de-DE" sz="2800" dirty="0"/>
              <a:t>Sie benötigt noch eine neue Impfung: das Portal zeigt ihr genau zu welchem Zeitpunkt sie sich impfen lassen soll</a:t>
            </a:r>
          </a:p>
        </p:txBody>
      </p:sp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40E94592-A66C-4AD5-8B8A-5608B7E87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042508"/>
              </p:ext>
            </p:extLst>
          </p:nvPr>
        </p:nvGraphicFramePr>
        <p:xfrm>
          <a:off x="-168126" y="2854207"/>
          <a:ext cx="5349834" cy="3108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Grafik 16" descr="Nadel">
            <a:extLst>
              <a:ext uri="{FF2B5EF4-FFF2-40B4-BE49-F238E27FC236}">
                <a16:creationId xmlns:a16="http://schemas.microsoft.com/office/drawing/2014/main" id="{1048F43F-DD43-4883-A7A7-C1A9669CC2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06791" y="34940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1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2</a:t>
            </a:r>
          </a:p>
          <a:p>
            <a:pPr marL="342900" indent="-342900"/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3 </a:t>
            </a:r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81D26B-2BE9-441D-A307-8A59F68DEA93}"/>
              </a:ext>
            </a:extLst>
          </p:cNvPr>
          <p:cNvSpPr txBox="1"/>
          <p:nvPr/>
        </p:nvSpPr>
        <p:spPr>
          <a:xfrm>
            <a:off x="288757" y="1249580"/>
            <a:ext cx="8470231" cy="82777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673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2.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50F73F5-BB45-4FD0-A819-CFFC6E5A830D}"/>
              </a:ext>
            </a:extLst>
          </p:cNvPr>
          <p:cNvSpPr/>
          <p:nvPr/>
        </p:nvSpPr>
        <p:spPr>
          <a:xfrm>
            <a:off x="3030653" y="3449180"/>
            <a:ext cx="428805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Frau Mustermann erhält nach einem Sicherheitsabstand zwischen den Therapien ihr neues Medikament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A97C0F8-0E32-44DC-850F-1F6AAA87AA6B}"/>
              </a:ext>
            </a:extLst>
          </p:cNvPr>
          <p:cNvSpPr/>
          <p:nvPr/>
        </p:nvSpPr>
        <p:spPr>
          <a:xfrm>
            <a:off x="544194" y="1157944"/>
            <a:ext cx="82170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Über das Arzt-Patienten-Portal konnten alle Vorsorgeuntersuchung mit allen beteiligten Ärzten koordiniert werden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6" t="2570" r="46075" b="8197"/>
          <a:stretch/>
        </p:blipFill>
        <p:spPr>
          <a:xfrm>
            <a:off x="273465" y="2542939"/>
            <a:ext cx="2038438" cy="392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1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2 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342900" indent="-342900"/>
            <a:r>
              <a:rPr lang="de-DE"/>
              <a:t>Szenario </a:t>
            </a:r>
            <a:r>
              <a:rPr lang="de-DE" smtClean="0"/>
              <a:t>3: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</a:rPr>
              <a:t>personalisierte Medizin durch Integration digitaler Biomarker in Arzt-Patienten-Portale</a:t>
            </a:r>
            <a:endParaRPr lang="de-DE" dirty="0"/>
          </a:p>
          <a:p>
            <a:pPr marL="342900" indent="-342900"/>
            <a:endParaRPr lang="de-DE" dirty="0"/>
          </a:p>
          <a:p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737A09B-CE79-47E8-A18E-36F216FF8196}"/>
              </a:ext>
            </a:extLst>
          </p:cNvPr>
          <p:cNvSpPr txBox="1"/>
          <p:nvPr/>
        </p:nvSpPr>
        <p:spPr>
          <a:xfrm>
            <a:off x="336884" y="4827076"/>
            <a:ext cx="8470231" cy="1584000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 Multiple Sklerose: 3.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3F9409C-CD9E-4900-9B60-FA64155B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dirty="0"/>
              <a:t>Neben dem Arzt-Patienten-Portal besitzt Frau Mustermann eine Uhr, die Daten zu Lifestylefaktoren wie Bewegung, Schlaf, Stresslevel und Ernährungsverhalten trackt</a:t>
            </a:r>
          </a:p>
          <a:p>
            <a:pPr marL="285750" indent="-285750"/>
            <a:endParaRPr lang="de-DE" dirty="0"/>
          </a:p>
          <a:p>
            <a:pPr marL="285750" indent="-285750"/>
            <a:r>
              <a:rPr lang="de-DE" dirty="0"/>
              <a:t>Alle Daten werden ins Arzt-Patienten-Portal integriert</a:t>
            </a:r>
          </a:p>
        </p:txBody>
      </p:sp>
    </p:spTree>
    <p:extLst>
      <p:ext uri="{BB962C8B-B14F-4D97-AF65-F5344CB8AC3E}">
        <p14:creationId xmlns:p14="http://schemas.microsoft.com/office/powerpoint/2010/main" val="24052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Use Case Multiple Sklerose: 3.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3F9409C-CD9E-4900-9B60-FA64155B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</a:pPr>
            <a:r>
              <a:rPr lang="de-DE" dirty="0"/>
              <a:t>Durch </a:t>
            </a:r>
            <a:r>
              <a:rPr lang="de-DE" b="1" dirty="0"/>
              <a:t>kontinuierliche Datenintegration </a:t>
            </a:r>
            <a:r>
              <a:rPr lang="de-DE" dirty="0"/>
              <a:t>von medizinischen Daten (Labor, MRT, Liquor etc.) und digitaler Biomarker </a:t>
            </a:r>
            <a:r>
              <a:rPr lang="de-DE" b="1" dirty="0"/>
              <a:t>erkennt das Portal mit Hilfe von KI automatisch</a:t>
            </a:r>
            <a:r>
              <a:rPr lang="de-DE" dirty="0"/>
              <a:t> Risikofaktoren für einen </a:t>
            </a:r>
            <a:r>
              <a:rPr lang="de-DE"/>
              <a:t>erneuten </a:t>
            </a:r>
            <a:r>
              <a:rPr lang="de-DE" smtClean="0"/>
              <a:t>Schub oder eine schleichende Verschlechterung der Erkrankung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73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115251"/>
            <a:ext cx="7614000" cy="1130400"/>
          </a:xfrm>
        </p:spPr>
        <p:txBody>
          <a:bodyPr/>
          <a:lstStyle/>
          <a:p>
            <a:r>
              <a:rPr lang="de-DE" dirty="0"/>
              <a:t>Use Case Multiple Sklerose: 3. Szenario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69669" y="6529129"/>
            <a:ext cx="7078287" cy="324000"/>
          </a:xfrm>
        </p:spPr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9B59119-DAD7-4F78-9C7E-7A7CC5C62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" y="1718120"/>
            <a:ext cx="3075479" cy="20468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81DB769-9C54-4EA5-9B54-AF98FEB13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28" y="3214244"/>
            <a:ext cx="2000737" cy="324235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9CE5BC1-FFFB-4D32-9C42-116E944CF8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44" y="3368097"/>
            <a:ext cx="1597303" cy="2978562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17FC079-67E9-4DDC-905F-7F0F5290CF35}"/>
              </a:ext>
            </a:extLst>
          </p:cNvPr>
          <p:cNvSpPr/>
          <p:nvPr/>
        </p:nvSpPr>
        <p:spPr>
          <a:xfrm>
            <a:off x="4065781" y="1112725"/>
            <a:ext cx="48861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Das Portal plant selbstständig einen freien Termin bei Dr. Neuron und informiert Frau Mustermann über den Termin</a:t>
            </a:r>
            <a:endParaRPr lang="de-DE" dirty="0"/>
          </a:p>
        </p:txBody>
      </p:sp>
      <p:sp>
        <p:nvSpPr>
          <p:cNvPr id="12" name="Abgerundete rechteckige Legende 34">
            <a:extLst>
              <a:ext uri="{FF2B5EF4-FFF2-40B4-BE49-F238E27FC236}">
                <a16:creationId xmlns:a16="http://schemas.microsoft.com/office/drawing/2014/main" id="{B2705A8F-8797-436B-8A5F-4AE737023D61}"/>
              </a:ext>
            </a:extLst>
          </p:cNvPr>
          <p:cNvSpPr/>
          <p:nvPr/>
        </p:nvSpPr>
        <p:spPr>
          <a:xfrm>
            <a:off x="4071963" y="3214244"/>
            <a:ext cx="4880008" cy="2846786"/>
          </a:xfrm>
          <a:prstGeom prst="wedgeRoundRectCallout">
            <a:avLst>
              <a:gd name="adj1" fmla="val -74062"/>
              <a:gd name="adj2" fmla="val -5258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412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tx1"/>
                </a:solidFill>
              </a:rPr>
              <a:t>Hallo, ich habe in letzter Zeit ein sehr hohes Stresslevel und einen deutlichen Schlafmangel registriert. Ich habe einen Termin bei Dr. Neuron am 19.05. um 10h gebucht.</a:t>
            </a:r>
          </a:p>
          <a:p>
            <a:r>
              <a:rPr lang="de-DE" sz="2400" dirty="0">
                <a:solidFill>
                  <a:schemeClr val="tx1"/>
                </a:solidFill>
              </a:rPr>
              <a:t>Deine KI</a:t>
            </a:r>
          </a:p>
        </p:txBody>
      </p:sp>
    </p:spTree>
    <p:extLst>
      <p:ext uri="{BB962C8B-B14F-4D97-AF65-F5344CB8AC3E}">
        <p14:creationId xmlns:p14="http://schemas.microsoft.com/office/powerpoint/2010/main" val="103833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5ABF67-EF36-42B2-9219-3A5452797B6A}"/>
              </a:ext>
            </a:extLst>
          </p:cNvPr>
          <p:cNvSpPr/>
          <p:nvPr/>
        </p:nvSpPr>
        <p:spPr>
          <a:xfrm>
            <a:off x="558266" y="1192501"/>
            <a:ext cx="82969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Intelligente Arzt-Patienten-Portale haben ein hohes Potential zur Förderung einer</a:t>
            </a:r>
          </a:p>
          <a:p>
            <a:r>
              <a:rPr lang="de-DE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/>
              <a:t>Koordinierten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/>
              <a:t>Effizienten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b="1" dirty="0"/>
              <a:t>qualitativ hochwertigen </a:t>
            </a:r>
          </a:p>
          <a:p>
            <a:r>
              <a:rPr lang="de-DE" sz="2800" b="1" dirty="0"/>
              <a:t>	</a:t>
            </a:r>
            <a:r>
              <a:rPr lang="de-DE" sz="2800" dirty="0"/>
              <a:t>Gesundheitsversorgung</a:t>
            </a:r>
          </a:p>
          <a:p>
            <a:endParaRPr lang="de-DE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081BE3-1E51-4DB6-944C-308DF2057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67" y="1880636"/>
            <a:ext cx="3450657" cy="441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7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4294A8-F392-49E1-9721-82C6FADCE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Kontakt </a:t>
            </a:r>
            <a:r>
              <a:rPr lang="de-DE" dirty="0" smtClean="0"/>
              <a:t>Vortragende: midia.nl@mri.tum.de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67508B3-B08F-4D10-A84B-3E7C8DFBC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0558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Klinische Szenarien MIDIA-Hub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4A3A82-A454-421F-9107-09CB13ECF7B0}"/>
              </a:ext>
            </a:extLst>
          </p:cNvPr>
          <p:cNvSpPr txBox="1"/>
          <p:nvPr/>
        </p:nvSpPr>
        <p:spPr>
          <a:xfrm>
            <a:off x="217284" y="2939753"/>
            <a:ext cx="413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/>
              <a:t>Patienten</a:t>
            </a:r>
            <a:r>
              <a:rPr lang="de-DE" sz="2800" dirty="0" smtClean="0"/>
              <a:t> </a:t>
            </a:r>
            <a:r>
              <a:rPr lang="de-DE" sz="2800" dirty="0"/>
              <a:t>mit</a:t>
            </a:r>
          </a:p>
          <a:p>
            <a:r>
              <a:rPr lang="de-DE" sz="2800" b="1" dirty="0"/>
              <a:t>chronischen Erkrankungen </a:t>
            </a:r>
            <a:r>
              <a:rPr lang="de-DE" sz="2800" dirty="0"/>
              <a:t>werden </a:t>
            </a:r>
            <a:r>
              <a:rPr lang="de-DE" sz="2800"/>
              <a:t>gemeinsam </a:t>
            </a:r>
            <a:r>
              <a:rPr lang="de-DE" sz="2800" smtClean="0"/>
              <a:t>von</a:t>
            </a:r>
            <a:endParaRPr lang="de-DE" sz="2800" dirty="0"/>
          </a:p>
          <a:p>
            <a:r>
              <a:rPr lang="de-DE" sz="2800" b="1" dirty="0"/>
              <a:t>Universitätsklinik</a:t>
            </a:r>
            <a:r>
              <a:rPr lang="de-DE" sz="2800" dirty="0"/>
              <a:t> und </a:t>
            </a:r>
            <a:r>
              <a:rPr lang="de-DE" sz="2800" b="1" dirty="0"/>
              <a:t>Facharztpraxis </a:t>
            </a:r>
            <a:r>
              <a:rPr lang="de-DE" sz="2800" dirty="0"/>
              <a:t>betreut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CA668F6-6AC3-423A-A6FB-58A0B9A19E4E}"/>
              </a:ext>
            </a:extLst>
          </p:cNvPr>
          <p:cNvSpPr txBox="1"/>
          <p:nvPr/>
        </p:nvSpPr>
        <p:spPr>
          <a:xfrm>
            <a:off x="5814245" y="2141162"/>
            <a:ext cx="1958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Multiple Sklerose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8992656-077B-4A9A-A7E3-2EAA8B748E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46" y="1333500"/>
            <a:ext cx="1026475" cy="59086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98B42375-52D0-4248-A553-1BFCB6459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833" y="1321813"/>
            <a:ext cx="1019319" cy="5806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6633CF7-AB10-46E2-ACBE-AA7801AA6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5" y="3451126"/>
            <a:ext cx="2037604" cy="508098"/>
          </a:xfrm>
          <a:prstGeom prst="rect">
            <a:avLst/>
          </a:prstGeom>
        </p:spPr>
      </p:pic>
      <p:pic>
        <p:nvPicPr>
          <p:cNvPr id="14" name="Grafik 13" descr="Logo_Med-Fak_DinA5_RGB.emf">
            <a:extLst>
              <a:ext uri="{FF2B5EF4-FFF2-40B4-BE49-F238E27FC236}">
                <a16:creationId xmlns:a16="http://schemas.microsoft.com/office/drawing/2014/main" id="{D852A340-9E19-40CB-828A-67A995A0B5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548" y="4219622"/>
            <a:ext cx="2037604" cy="546493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502A1B9-4D2D-4981-A2C0-E36D6F882435}"/>
              </a:ext>
            </a:extLst>
          </p:cNvPr>
          <p:cNvSpPr txBox="1"/>
          <p:nvPr/>
        </p:nvSpPr>
        <p:spPr>
          <a:xfrm>
            <a:off x="5814245" y="4979864"/>
            <a:ext cx="1958154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Prostatakarzinom</a:t>
            </a:r>
          </a:p>
          <a:p>
            <a:pPr>
              <a:lnSpc>
                <a:spcPct val="150000"/>
              </a:lnSpc>
            </a:pPr>
            <a:r>
              <a:rPr lang="de-DE" b="1" dirty="0"/>
              <a:t>Mammakarzinom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0CD8308-D644-4823-959E-98F300D1587F}"/>
              </a:ext>
            </a:extLst>
          </p:cNvPr>
          <p:cNvSpPr/>
          <p:nvPr/>
        </p:nvSpPr>
        <p:spPr>
          <a:xfrm>
            <a:off x="5151421" y="3083697"/>
            <a:ext cx="3259247" cy="3163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40CD8308-D644-4823-959E-98F300D1587F}"/>
              </a:ext>
            </a:extLst>
          </p:cNvPr>
          <p:cNvSpPr/>
          <p:nvPr/>
        </p:nvSpPr>
        <p:spPr>
          <a:xfrm>
            <a:off x="5121510" y="845314"/>
            <a:ext cx="3259247" cy="20944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522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sz="2600" dirty="0"/>
              <a:t>Warum brauchen wir dafür ein Arzt-Patienten-Portal?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56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sz="2600" dirty="0"/>
              <a:t>Warum brauchen wir krankheitsspezifische Portale?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5AE7FA3-EB14-4B1B-BB1F-0CD703F2B90B}"/>
              </a:ext>
            </a:extLst>
          </p:cNvPr>
          <p:cNvSpPr txBox="1"/>
          <p:nvPr/>
        </p:nvSpPr>
        <p:spPr>
          <a:xfrm>
            <a:off x="617667" y="1353894"/>
            <a:ext cx="815717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Multiple Sklerose – Prostatakarzinom – Mammakarzinom</a:t>
            </a:r>
          </a:p>
          <a:p>
            <a:pPr>
              <a:lnSpc>
                <a:spcPct val="150000"/>
              </a:lnSpc>
            </a:pPr>
            <a:r>
              <a:rPr lang="de-DE" b="1" dirty="0"/>
              <a:t>Gemeinsamkeiten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Chronische Erkrankung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Behandlung erfolgt häufig sektorenübergreifend: Universitätsklinik – Facharzt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Monitoring / Behandlung über Jahrzehnte </a:t>
            </a:r>
            <a:r>
              <a:rPr lang="de-DE" dirty="0" smtClean="0"/>
              <a:t>nötig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Bildgebung für die Diagnose / Verlaufsbeobachtung wichtig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Unterschiede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Alter / Geschlecht der </a:t>
            </a:r>
            <a:r>
              <a:rPr lang="de-DE" dirty="0" smtClean="0"/>
              <a:t>Patienten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48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dirty="0"/>
              <a:t>Alter und Geschlecht der Patienten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9BB847A-9620-4167-A226-C7A5B7294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6" y="1226601"/>
            <a:ext cx="7254830" cy="5241168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10998" y="1626113"/>
            <a:ext cx="2170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Jahr 2010</a:t>
            </a:r>
          </a:p>
          <a:p>
            <a:r>
              <a:rPr lang="de-DE" sz="1200" b="1" dirty="0" smtClean="0"/>
              <a:t>Quelle: </a:t>
            </a:r>
          </a:p>
          <a:p>
            <a:r>
              <a:rPr lang="de-DE" sz="1200" dirty="0" smtClean="0"/>
              <a:t>Petersen </a:t>
            </a:r>
            <a:r>
              <a:rPr lang="de-DE" sz="1200" i="1" dirty="0" smtClean="0"/>
              <a:t>et </a:t>
            </a:r>
            <a:r>
              <a:rPr lang="de-DE" sz="1200" i="1" dirty="0"/>
              <a:t>al.</a:t>
            </a:r>
            <a:r>
              <a:rPr lang="de-DE" sz="1200" dirty="0"/>
              <a:t> Epidemiologie der Multiplen Sklerose in Deutschland. </a:t>
            </a:r>
            <a:r>
              <a:rPr lang="de-DE" sz="1200" i="1" dirty="0"/>
              <a:t>Nervenarzt</a:t>
            </a:r>
            <a:r>
              <a:rPr lang="de-DE" sz="1200" dirty="0"/>
              <a:t> </a:t>
            </a:r>
            <a:r>
              <a:rPr lang="de-DE" sz="1200" b="1" dirty="0"/>
              <a:t>85</a:t>
            </a:r>
            <a:r>
              <a:rPr lang="de-DE" sz="1200" dirty="0"/>
              <a:t>, 990–998 (2014). https://doi.org/10.1007/s00115-014-4097-4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810998" y="4129672"/>
            <a:ext cx="21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/>
              <a:t>Jahr 2010</a:t>
            </a:r>
          </a:p>
          <a:p>
            <a:r>
              <a:rPr lang="de-DE" sz="1200" b="1" dirty="0" smtClean="0"/>
              <a:t>Quelle: </a:t>
            </a:r>
          </a:p>
          <a:p>
            <a:r>
              <a:rPr lang="de-DE" sz="1200" dirty="0" smtClean="0"/>
              <a:t>Zentrum für Krebsregisterdaten</a:t>
            </a:r>
          </a:p>
          <a:p>
            <a:r>
              <a:rPr lang="de-DE" sz="1200" dirty="0" smtClean="0"/>
              <a:t>Robert Koch Institut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3600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69" y="96201"/>
            <a:ext cx="7614000" cy="1130400"/>
          </a:xfrm>
        </p:spPr>
        <p:txBody>
          <a:bodyPr>
            <a:normAutofit/>
          </a:bodyPr>
          <a:lstStyle/>
          <a:p>
            <a:r>
              <a:rPr lang="de-DE" sz="2600" dirty="0"/>
              <a:t>Warum brauchen wir krankheitsspezifische Portale?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5AE7FA3-EB14-4B1B-BB1F-0CD703F2B90B}"/>
              </a:ext>
            </a:extLst>
          </p:cNvPr>
          <p:cNvSpPr txBox="1"/>
          <p:nvPr/>
        </p:nvSpPr>
        <p:spPr>
          <a:xfrm>
            <a:off x="617667" y="1353894"/>
            <a:ext cx="8157172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/>
              <a:t>Multiple Sklerose – Prostatakarzinom – Mammakarzinom</a:t>
            </a:r>
          </a:p>
          <a:p>
            <a:pPr>
              <a:lnSpc>
                <a:spcPct val="150000"/>
              </a:lnSpc>
            </a:pPr>
            <a:r>
              <a:rPr lang="de-DE" b="1" dirty="0"/>
              <a:t>Gemeinsamkeiten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Chronische Erkrankung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Behandlung erfolgt häufig sektorenübergreifend: Universitätsklinik – Facharzt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Monitoring / Behandlung über Jahrzehnte </a:t>
            </a:r>
            <a:r>
              <a:rPr lang="de-DE" dirty="0" smtClean="0"/>
              <a:t>nötig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Bildgebung für die Diagnose / Verlaufsbeobachtung wichtig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b="1" dirty="0"/>
              <a:t>Unterschiede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Alter / Geschlecht der </a:t>
            </a:r>
            <a:r>
              <a:rPr lang="de-DE" dirty="0" smtClean="0"/>
              <a:t>Patienten</a:t>
            </a:r>
            <a:endParaRPr lang="de-DE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Verlaufsparameter für das </a:t>
            </a:r>
            <a:r>
              <a:rPr lang="de-DE" dirty="0" err="1" smtClean="0"/>
              <a:t>Krankheitsmonitoring</a:t>
            </a:r>
            <a:endParaRPr lang="de-DE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 smtClean="0"/>
              <a:t>Szenarien </a:t>
            </a:r>
            <a:r>
              <a:rPr lang="de-DE" dirty="0" smtClean="0"/>
              <a:t>der sektorenübergreifenden Behandlung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60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E16D3C-AB43-4185-8E46-D767F871E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8A1EB-6F21-47B7-AD84-A25EA4CD61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Viola Pongratz &amp; Christina Engl| MIDIA-Hub-Symposium | 03.05.2024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28C9720-5E79-423C-8148-A30DD5865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de-DE" dirty="0"/>
              <a:t>Klinische Szenarien MIDIA-Hub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Anwendungsfall Multiple Sklerose</a:t>
            </a:r>
          </a:p>
          <a:p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1 </a:t>
            </a:r>
            <a:endParaRPr lang="de-DE" dirty="0"/>
          </a:p>
          <a:p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2 </a:t>
            </a:r>
            <a:endParaRPr lang="de-DE" dirty="0"/>
          </a:p>
          <a:p>
            <a:endParaRPr lang="de-DE" dirty="0"/>
          </a:p>
          <a:p>
            <a:pPr marL="342900" indent="-342900"/>
            <a:r>
              <a:rPr lang="de-DE" dirty="0"/>
              <a:t>Szenario </a:t>
            </a:r>
            <a:r>
              <a:rPr lang="de-DE"/>
              <a:t>3 </a:t>
            </a:r>
            <a:endParaRPr lang="de-DE" dirty="0"/>
          </a:p>
          <a:p>
            <a:endParaRPr lang="de-DE" dirty="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0B5E4F24-CA45-4E8E-9BDD-5C3C9280A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827088"/>
            <a:ext cx="9144000" cy="0"/>
          </a:xfrm>
          <a:prstGeom prst="line">
            <a:avLst/>
          </a:prstGeom>
          <a:noFill/>
          <a:ln w="15875">
            <a:solidFill>
              <a:srgbClr val="006EC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981D26B-2BE9-441D-A307-8A59F68DEA93}"/>
              </a:ext>
            </a:extLst>
          </p:cNvPr>
          <p:cNvSpPr txBox="1"/>
          <p:nvPr/>
        </p:nvSpPr>
        <p:spPr>
          <a:xfrm>
            <a:off x="288757" y="2059205"/>
            <a:ext cx="8470231" cy="827771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948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 und 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Bildschirmpräsentation (4:3)</PresentationFormat>
  <Paragraphs>264</Paragraphs>
  <Slides>36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</vt:lpstr>
      <vt:lpstr>Wingdings</vt:lpstr>
      <vt:lpstr>Titel und Abschluss</vt:lpstr>
      <vt:lpstr>Inhaltsfolien</vt:lpstr>
      <vt:lpstr>Klinische Szenarien und deren Umsetzung im Arzt-Patienten-Portal</vt:lpstr>
      <vt:lpstr>Überblick</vt:lpstr>
      <vt:lpstr>Überblick</vt:lpstr>
      <vt:lpstr>Klinische Szenarien MIDIA-Hub</vt:lpstr>
      <vt:lpstr>Warum brauchen wir dafür ein Arzt-Patienten-Portal?</vt:lpstr>
      <vt:lpstr>Warum brauchen wir krankheitsspezifische Portale?</vt:lpstr>
      <vt:lpstr>Alter und Geschlecht der Patienten</vt:lpstr>
      <vt:lpstr>Warum brauchen wir krankheitsspezifische Portale?</vt:lpstr>
      <vt:lpstr>Überblick</vt:lpstr>
      <vt:lpstr>Zugriff auf das Portal – HEUTE</vt:lpstr>
      <vt:lpstr>Zugriff auf das Portal – MORGEN</vt:lpstr>
      <vt:lpstr>Zugriff auf das Portal – ÜBERMORGEN</vt:lpstr>
      <vt:lpstr>Überblick</vt:lpstr>
      <vt:lpstr>Use Case Multiple Sklerose: 1. Szenario</vt:lpstr>
      <vt:lpstr>Use Case Multiple Sklerose: 1. Szenario</vt:lpstr>
      <vt:lpstr>Use Case Multiple Sklerose: 1. Szenario</vt:lpstr>
      <vt:lpstr>Use Case Multiple Sklerose: 1. Szenario</vt:lpstr>
      <vt:lpstr>Use Case Multiple Sklerose: 1. Szenario</vt:lpstr>
      <vt:lpstr>Use Case Multiple Sklerose: 1. Szenario</vt:lpstr>
      <vt:lpstr>Use Case Multiple Sklerose: 1. Szenario</vt:lpstr>
      <vt:lpstr>Überblick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Use Case Multiple Sklerose: 2. Szenario</vt:lpstr>
      <vt:lpstr>Überblick</vt:lpstr>
      <vt:lpstr>Use Case Multiple Sklerose: 3. Szenario</vt:lpstr>
      <vt:lpstr>Use Case Multiple Sklerose: 3. Szenario</vt:lpstr>
      <vt:lpstr>Use Case Multiple Sklerose: 3. Szenario</vt:lpstr>
      <vt:lpstr>Fazit</vt:lpstr>
      <vt:lpstr>Vielen Dank für Ihre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Schraudt, Michaela</dc:creator>
  <cp:lastModifiedBy>Viola Pongratz</cp:lastModifiedBy>
  <cp:revision>107</cp:revision>
  <dcterms:created xsi:type="dcterms:W3CDTF">2018-04-25T10:40:57Z</dcterms:created>
  <dcterms:modified xsi:type="dcterms:W3CDTF">2024-05-02T19:01:31Z</dcterms:modified>
</cp:coreProperties>
</file>